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8" r:id="rId4"/>
    <p:sldId id="261" r:id="rId6"/>
    <p:sldId id="262" r:id="rId7"/>
    <p:sldId id="259" r:id="rId8"/>
    <p:sldId id="260" r:id="rId9"/>
    <p:sldId id="263" r:id="rId10"/>
    <p:sldId id="267" r:id="rId11"/>
    <p:sldId id="270" r:id="rId12"/>
    <p:sldId id="271" r:id="rId13"/>
    <p:sldId id="273" r:id="rId14"/>
    <p:sldId id="276" r:id="rId15"/>
    <p:sldId id="27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6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  ● 主机盒组装</a:t>
            </a:r>
            <a:endParaRPr lang="zh-CN" altLang="en-US"/>
          </a:p>
          <a:p>
            <a:r>
              <a:rPr lang="zh-CN" altLang="en-US"/>
              <a:t>      ○ 两板组装</a:t>
            </a:r>
            <a:endParaRPr lang="zh-CN" altLang="en-US"/>
          </a:p>
          <a:p>
            <a:r>
              <a:rPr lang="zh-CN" altLang="en-US"/>
              <a:t>      ○ 绑上电路板</a:t>
            </a:r>
            <a:endParaRPr lang="zh-CN" altLang="en-US"/>
          </a:p>
          <a:p>
            <a:r>
              <a:rPr lang="zh-CN" altLang="en-US"/>
              <a:t>      ○ 焊端子公座</a:t>
            </a:r>
            <a:endParaRPr lang="zh-CN" altLang="en-US"/>
          </a:p>
          <a:p>
            <a:r>
              <a:rPr lang="zh-CN" altLang="en-US"/>
              <a:t>      ○ 连接线路</a:t>
            </a:r>
            <a:endParaRPr lang="zh-CN" altLang="en-US"/>
          </a:p>
          <a:p>
            <a:r>
              <a:rPr lang="zh-CN" altLang="en-US"/>
              <a:t>      ○ 接上蓝牙</a:t>
            </a:r>
            <a:endParaRPr lang="zh-CN" altLang="en-US"/>
          </a:p>
          <a:p>
            <a:r>
              <a:rPr lang="zh-CN" altLang="en-US"/>
              <a:t>      ○ 补全盒子</a:t>
            </a:r>
            <a:endParaRPr lang="zh-CN" altLang="en-US"/>
          </a:p>
          <a:p>
            <a:r>
              <a:rPr lang="zh-CN" altLang="en-US"/>
              <a:t>      ○ 连接固定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amisis\Desktop\崔老师的PPT\bghome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PPECLOGO-eff-0-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233" y="4548188"/>
            <a:ext cx="83480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 descr="PPECLOGO-eff-0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257" y="4522789"/>
            <a:ext cx="77291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PPECLOGO-eff-0-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167" y="5105401"/>
            <a:ext cx="412643" cy="249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 descr="PPECLOGO-eff-0-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747" y="4559301"/>
            <a:ext cx="315831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" descr="PPECLOGO-eff-0-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78" y="5146677"/>
            <a:ext cx="15553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PPECLOGO-eff-0-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76" y="4351339"/>
            <a:ext cx="772912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" descr="PPECLOGO-eff-5-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090" y="4749801"/>
            <a:ext cx="116333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" descr="PPECLOGO-eff-5-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357" y="4868864"/>
            <a:ext cx="1444249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1" descr="PPECLOGO-eff-5-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57" y="4446590"/>
            <a:ext cx="879247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2" descr="PPECLOGO-eff-0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305" y="5013325"/>
            <a:ext cx="411056" cy="2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3" descr="PPECLOGO-eff-0-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301" y="4219575"/>
            <a:ext cx="411056" cy="2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 descr="PPECLOGO-eff2-1-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646" y="4508501"/>
            <a:ext cx="1336327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5" descr="PPECLOGO-eff2-1-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67" y="4459288"/>
            <a:ext cx="344399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6" descr="PPECLOGO-eff2-1-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212" y="4824414"/>
            <a:ext cx="55389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7" descr="PPECLOGO-eff2-1-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215" y="4562475"/>
            <a:ext cx="284089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8" descr="PPECLOGO-eff2-1-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160" y="4900614"/>
            <a:ext cx="222192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51200" y="4413600"/>
            <a:ext cx="7892583" cy="893763"/>
          </a:xfrm>
        </p:spPr>
        <p:txBody>
          <a:bodyPr/>
          <a:lstStyle>
            <a:lvl1pPr algn="l"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zh-CN" altLang="en-US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47600" y="5378333"/>
            <a:ext cx="7899098" cy="530224"/>
          </a:xfrm>
        </p:spPr>
        <p:txBody>
          <a:bodyPr/>
          <a:lstStyle>
            <a:lvl1pPr marL="0" indent="0" algn="l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zh-CN" altLang="en-US" noProof="0" smtClean="0"/>
          </a:p>
        </p:txBody>
      </p:sp>
      <p:sp>
        <p:nvSpPr>
          <p:cNvPr id="2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 smtClean="0"/>
            </a:lvl1pPr>
          </a:lstStyle>
          <a:p>
            <a:pPr>
              <a:defRPr/>
            </a:pPr>
            <a:fld id="{87E4BE33-EC1D-4BDB-8015-45DF6AF7B3DB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iamisis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261449" y="439616"/>
            <a:ext cx="11669102" cy="5669329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 baseline="0">
                <a:solidFill>
                  <a:schemeClr val="tx1"/>
                </a:solidFill>
              </a:defRPr>
            </a:lvl1pPr>
            <a:lvl2pPr>
              <a:defRPr sz="2000" baseline="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/>
            </a:lvl1pPr>
          </a:lstStyle>
          <a:p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6965" y="6430645"/>
            <a:ext cx="2845435" cy="332740"/>
          </a:xfrm>
        </p:spPr>
        <p:txBody>
          <a:bodyPr/>
          <a:lstStyle>
            <a:lvl1pPr>
              <a:defRPr baseline="0"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iamisis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25600" y="2767263"/>
            <a:ext cx="5961600" cy="9443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225600" y="3784613"/>
            <a:ext cx="7314064" cy="148522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0965" indent="0">
              <a:buNone/>
              <a:defRPr sz="1600"/>
            </a:lvl4pPr>
            <a:lvl5pPr marL="1828165" indent="0">
              <a:buNone/>
              <a:defRPr sz="1600"/>
            </a:lvl5pPr>
            <a:lvl6pPr marL="2285365" indent="0">
              <a:buNone/>
              <a:defRPr sz="1600"/>
            </a:lvl6pPr>
            <a:lvl7pPr marL="2742565" indent="0">
              <a:buNone/>
              <a:defRPr sz="1600"/>
            </a:lvl7pPr>
            <a:lvl8pPr marL="3199765" indent="0">
              <a:buNone/>
              <a:defRPr sz="1600"/>
            </a:lvl8pPr>
            <a:lvl9pPr marL="365633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5313" y="1347118"/>
            <a:ext cx="5279099" cy="45000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1800">
                <a:solidFill>
                  <a:srgbClr val="227577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1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1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14327" y="1347118"/>
            <a:ext cx="5284103" cy="45000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sz="1800">
                <a:solidFill>
                  <a:srgbClr val="227577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sz="1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sz="1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6400" y="259200"/>
            <a:ext cx="10972800" cy="576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6400" y="1392406"/>
            <a:ext cx="51580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6400" y="2336633"/>
            <a:ext cx="5158032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5775" y="1392406"/>
            <a:ext cx="51834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8165" indent="0">
              <a:buNone/>
              <a:defRPr sz="1600" b="1"/>
            </a:lvl5pPr>
            <a:lvl6pPr marL="2285365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33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5775" y="2336633"/>
            <a:ext cx="5183425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E60F58-3108-4415-857A-6D0360DF62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E85CE2-CEAD-46BB-861E-7D62265DC96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04800" y="2718000"/>
            <a:ext cx="5662800" cy="1432800"/>
          </a:xfrm>
        </p:spPr>
        <p:txBody>
          <a:bodyPr>
            <a:normAutofit/>
          </a:bodyPr>
          <a:lstStyle>
            <a:lvl1pPr algn="ctr">
              <a:defRPr sz="88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6" name="圆角矩形 13"/>
          <p:cNvSpPr>
            <a:spLocks noChangeArrowheads="1"/>
          </p:cNvSpPr>
          <p:nvPr/>
        </p:nvSpPr>
        <p:spPr bwMode="auto">
          <a:xfrm>
            <a:off x="3823293" y="3968609"/>
            <a:ext cx="4572396" cy="369792"/>
          </a:xfrm>
          <a:prstGeom prst="roundRect">
            <a:avLst>
              <a:gd name="adj" fmla="val 50000"/>
            </a:avLst>
          </a:prstGeom>
          <a:solidFill>
            <a:schemeClr val="accent2">
              <a:alpha val="98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normAutofit fontScale="62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charset="0"/>
                <a:ea typeface="幼圆" panose="02010509060101010101" pitchFamily="49" charset="-122"/>
              </a:defRPr>
            </a:lvl9pPr>
          </a:lstStyle>
          <a:p>
            <a:pPr algn="ctr"/>
            <a:endParaRPr lang="en-US" sz="2000">
              <a:solidFill>
                <a:schemeClr val="accent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amisis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iamisis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715175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15175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315375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95722" y="195943"/>
            <a:ext cx="1102707" cy="6062345"/>
          </a:xfrm>
        </p:spPr>
        <p:txBody>
          <a:bodyPr vert="eaVert"/>
          <a:lstStyle>
            <a:lvl1pPr>
              <a:defRPr sz="2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442" y="195943"/>
            <a:ext cx="9660993" cy="6062345"/>
          </a:xfrm>
        </p:spPr>
        <p:txBody>
          <a:bodyPr vert="eaVert"/>
          <a:lstStyle>
            <a:lvl1pPr>
              <a:spcBef>
                <a:spcPts val="300"/>
              </a:spcBef>
              <a:spcAft>
                <a:spcPts val="300"/>
              </a:spcAft>
              <a:defRPr sz="2400">
                <a:solidFill>
                  <a:schemeClr val="tx1"/>
                </a:solidFill>
              </a:defRPr>
            </a:lvl1pPr>
            <a:lvl2pPr marL="356870" indent="-285750">
              <a:buFont typeface="Arial" panose="020B0604020202020204" pitchFamily="34" charset="0"/>
              <a:buChar char="•"/>
              <a:defRPr sz="2000"/>
            </a:lvl2pPr>
            <a:lvl3pPr marL="720090">
              <a:spcBef>
                <a:spcPts val="300"/>
              </a:spcBef>
              <a:spcAft>
                <a:spcPts val="300"/>
              </a:spcAft>
              <a:defRPr sz="2000"/>
            </a:lvl3pPr>
            <a:lvl4pPr marL="1080135">
              <a:spcBef>
                <a:spcPts val="300"/>
              </a:spcBef>
              <a:spcAft>
                <a:spcPts val="300"/>
              </a:spcAft>
              <a:defRPr sz="1800"/>
            </a:lvl4pPr>
            <a:lvl5pPr marL="1440180">
              <a:spcBef>
                <a:spcPts val="300"/>
              </a:spcBef>
              <a:spcAft>
                <a:spcPts val="300"/>
              </a:spcAft>
              <a:defRPr sz="1800"/>
            </a:lvl5pPr>
            <a:lvl6pPr marL="1800225">
              <a:spcBef>
                <a:spcPts val="300"/>
              </a:spcBef>
              <a:spcAft>
                <a:spcPts val="300"/>
              </a:spcAft>
              <a:defRPr sz="1800"/>
            </a:lvl6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15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amisis\Desktop\0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  <p:custDataLst>
              <p:tags r:id="rId12"/>
            </p:custDataLst>
          </p:nvPr>
        </p:nvSpPr>
        <p:spPr bwMode="auto">
          <a:xfrm>
            <a:off x="625313" y="260351"/>
            <a:ext cx="1097311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zh-CN" altLang="en-US" dirty="0" smtClean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  <p:custDataLst>
              <p:tags r:id="rId13"/>
            </p:custDataLst>
          </p:nvPr>
        </p:nvSpPr>
        <p:spPr bwMode="auto">
          <a:xfrm>
            <a:off x="625313" y="1125537"/>
            <a:ext cx="10973117" cy="4895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5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442" y="6245225"/>
            <a:ext cx="2845647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 baseline="0" smtClean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103" y="6245225"/>
            <a:ext cx="3859795" cy="476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aseline="0" smtClean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6965" y="6388735"/>
            <a:ext cx="2845435" cy="332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scene3d>
              <a:camera prst="orthographicFront"/>
              <a:lightRig rig="threePt" dir="t"/>
            </a:scene3d>
          </a:bodyPr>
          <a:lstStyle>
            <a:lvl1pPr algn="r" eaLnBrk="1" hangingPunct="1">
              <a:defRPr sz="1400" baseline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1032" name="直接连接符 10"/>
          <p:cNvSpPr>
            <a:spLocks noChangeShapeType="1"/>
          </p:cNvSpPr>
          <p:nvPr/>
        </p:nvSpPr>
        <p:spPr bwMode="auto">
          <a:xfrm flipH="1">
            <a:off x="214630" y="836930"/>
            <a:ext cx="4285615" cy="63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 baseline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33" name="Rectangle 7"/>
          <p:cNvSpPr>
            <a:spLocks noChangeArrowheads="1"/>
          </p:cNvSpPr>
          <p:nvPr/>
        </p:nvSpPr>
        <p:spPr bwMode="auto">
          <a:xfrm>
            <a:off x="1" y="804391"/>
            <a:ext cx="215844" cy="714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zh-CN" sz="1800" baseline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  <a:sym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 baseline="0">
          <a:solidFill>
            <a:schemeClr val="accent1"/>
          </a:solidFill>
          <a:latin typeface="Arial" panose="020B0604020202020204" pitchFamily="34" charset="0"/>
          <a:ea typeface="黑体" panose="02010609060101010101" pitchFamily="49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 Black" panose="020B0A04020102020204" pitchFamily="34" charset="0"/>
          <a:ea typeface="微软雅黑" panose="020B0503020204020204" charset="-122"/>
          <a:cs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 Black" panose="020B0A04020102020204" pitchFamily="34" charset="0"/>
          <a:ea typeface="微软雅黑" panose="020B0503020204020204" charset="-122"/>
          <a:cs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 Black" panose="020B0A04020102020204" pitchFamily="34" charset="0"/>
          <a:ea typeface="微软雅黑" panose="020B0503020204020204" charset="-122"/>
          <a:cs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 Black" panose="020B0A04020102020204" pitchFamily="34" charset="0"/>
          <a:ea typeface="微软雅黑" panose="020B0503020204020204" charset="-122"/>
          <a:cs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charset="-122"/>
          <a:cs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charset="-122"/>
          <a:cs typeface="宋体" panose="02010600030101010101" pitchFamily="2" charset="-122"/>
        </a:defRPr>
      </a:lvl7pPr>
      <a:lvl8pPr marL="137096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charset="-122"/>
          <a:cs typeface="宋体" panose="02010600030101010101" pitchFamily="2" charset="-122"/>
        </a:defRPr>
      </a:lvl8pPr>
      <a:lvl9pPr marL="1828165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微软雅黑" panose="020B0503020204020204" charset="-122"/>
          <a:cs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ts val="300"/>
        </a:spcBef>
        <a:spcAft>
          <a:spcPts val="300"/>
        </a:spcAft>
        <a:buChar char="•"/>
        <a:defRPr sz="24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1pPr>
      <a:lvl2pPr marL="356870" indent="-285750" algn="l" rtl="0" eaLnBrk="1" fontAlgn="base" hangingPunct="1">
        <a:lnSpc>
          <a:spcPct val="13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 "/>
        <a:defRPr sz="1800" kern="1200" baseline="0">
          <a:solidFill>
            <a:schemeClr val="tx1"/>
          </a:solidFill>
          <a:latin typeface="Arial" panose="020B0604020202020204" pitchFamily="34" charset="0"/>
          <a:ea typeface="黑体" panose="02010609060101010101" pitchFamily="49" charset="-122"/>
          <a:cs typeface="+mn-cs"/>
        </a:defRPr>
      </a:lvl2pPr>
      <a:lvl3pPr marL="720090" indent="-228600" algn="l" rtl="0" eaLnBrk="1" fontAlgn="base" hangingPunct="1">
        <a:spcBef>
          <a:spcPts val="300"/>
        </a:spcBef>
        <a:spcAft>
          <a:spcPts val="30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indent="-228600" algn="l" rtl="0" eaLnBrk="1" fontAlgn="base" hangingPunct="1">
        <a:spcBef>
          <a:spcPts val="300"/>
        </a:spcBef>
        <a:spcAft>
          <a:spcPts val="300"/>
        </a:spcAft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indent="-228600" algn="l" rtl="0" eaLnBrk="1" fontAlgn="base" hangingPunct="1">
        <a:spcBef>
          <a:spcPts val="300"/>
        </a:spcBef>
        <a:spcAft>
          <a:spcPts val="300"/>
        </a:spcAft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indent="-228600" algn="l" defTabSz="913765" rtl="0" eaLnBrk="1" latinLnBrk="0" hangingPunct="1"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7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" Target="slide2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jpeg"/><Relationship Id="rId2" Type="http://schemas.openxmlformats.org/officeDocument/2006/relationships/image" Target="../media/image70.jpeg"/><Relationship Id="rId1" Type="http://schemas.openxmlformats.org/officeDocument/2006/relationships/image" Target="../media/image6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1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.xml"/><Relationship Id="rId4" Type="http://schemas.openxmlformats.org/officeDocument/2006/relationships/slide" Target="slide8.xml"/><Relationship Id="rId3" Type="http://schemas.openxmlformats.org/officeDocument/2006/relationships/slide" Target="slide7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" Target="slide2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" Target="slide2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" Target="slide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2287320" y="3914490"/>
            <a:ext cx="7892583" cy="893763"/>
          </a:xfrm>
        </p:spPr>
        <p:txBody>
          <a:bodyPr>
            <a:noAutofit/>
          </a:bodyPr>
          <a:p>
            <a:pPr algn="ctr"/>
            <a:r>
              <a:rPr lang="zh-CN" altLang="en-US" sz="5400" dirty="0">
                <a:latin typeface="+mj-lt"/>
                <a:ea typeface="+mj-ea"/>
              </a:rPr>
              <a:t>创客侠战甲-制作手册</a:t>
            </a:r>
            <a:endParaRPr lang="zh-CN" altLang="en-US" sz="5400" dirty="0">
              <a:latin typeface="+mj-lt"/>
              <a:ea typeface="+mj-ea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2195455" y="4971298"/>
            <a:ext cx="7899098" cy="530224"/>
          </a:xfrm>
        </p:spPr>
        <p:txBody>
          <a:bodyPr>
            <a:noAutofit/>
          </a:bodyPr>
          <a:p>
            <a:pPr algn="ctr"/>
            <a:r>
              <a:rPr lang="zh-CN" altLang="en-US" sz="2800" dirty="0">
                <a:latin typeface="+mn-lt"/>
                <a:ea typeface="+mn-ea"/>
              </a:rPr>
              <a:t>慕客信创客教育</a:t>
            </a:r>
            <a:endParaRPr lang="zh-CN" altLang="en-US" sz="2800" dirty="0">
              <a:latin typeface="+mn-lt"/>
              <a:ea typeface="+mn-ea"/>
            </a:endParaRPr>
          </a:p>
        </p:txBody>
      </p:sp>
      <p:pic>
        <p:nvPicPr>
          <p:cNvPr id="12" name="图片 11" descr="MExo-功能图-侧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560" y="150495"/>
            <a:ext cx="1867535" cy="3274060"/>
          </a:xfrm>
          <a:prstGeom prst="rect">
            <a:avLst/>
          </a:prstGeom>
        </p:spPr>
      </p:pic>
      <p:pic>
        <p:nvPicPr>
          <p:cNvPr id="13" name="图片 12" descr="MExo-功能图-后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230" y="104775"/>
            <a:ext cx="2515235" cy="3337560"/>
          </a:xfrm>
          <a:prstGeom prst="rect">
            <a:avLst/>
          </a:prstGeom>
        </p:spPr>
      </p:pic>
      <p:pic>
        <p:nvPicPr>
          <p:cNvPr id="14" name="图片 13" descr="MExo-功能图-正视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725" y="134620"/>
            <a:ext cx="2446020" cy="32848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-主机盒组装-</a:t>
            </a:r>
            <a:r>
              <a:rPr lang="en-US" altLang="zh-CN">
                <a:sym typeface="+mn-ea"/>
              </a:rPr>
              <a:t>1.</a:t>
            </a:r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990" y="1135380"/>
            <a:ext cx="5111115" cy="953770"/>
          </a:xfrm>
        </p:spPr>
        <p:txBody>
          <a:bodyPr/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7.</a:t>
            </a:r>
            <a:r>
              <a:rPr lang="zh-CN" sz="1800">
                <a:latin typeface="+mn-ea"/>
                <a:ea typeface="+mn-ea"/>
                <a:sym typeface="+mn-ea"/>
              </a:rPr>
              <a:t>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根扎带将魔术带的塑料扣固定到</a:t>
            </a:r>
            <a:r>
              <a:rPr lang="en-US" altLang="zh-CN" sz="1800">
                <a:latin typeface="+mn-ea"/>
                <a:ea typeface="+mn-ea"/>
                <a:sym typeface="+mn-ea"/>
              </a:rPr>
              <a:t>4</a:t>
            </a:r>
            <a:r>
              <a:rPr lang="zh-CN" altLang="en-US" sz="1800">
                <a:latin typeface="+mn-ea"/>
                <a:ea typeface="+mn-ea"/>
                <a:sym typeface="+mn-ea"/>
              </a:rPr>
              <a:t>孔面板底板的内侧，并将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根长扎带穿入主机盒上侧的</a:t>
            </a:r>
            <a:r>
              <a:rPr lang="en-US" altLang="zh-CN" sz="1800">
                <a:latin typeface="+mn-ea"/>
                <a:ea typeface="+mn-ea"/>
                <a:sym typeface="+mn-ea"/>
              </a:rPr>
              <a:t>4</a:t>
            </a:r>
            <a:r>
              <a:rPr lang="zh-CN" altLang="en-US" sz="1800">
                <a:latin typeface="+mn-ea"/>
                <a:ea typeface="+mn-ea"/>
                <a:sym typeface="+mn-ea"/>
              </a:rPr>
              <a:t>个扎带孔内（注意魔术带和长扎带的朝向）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2710" y="2234565"/>
            <a:ext cx="1409065" cy="36087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515" y="2234565"/>
            <a:ext cx="3165475" cy="3632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25" y="2234565"/>
            <a:ext cx="3420745" cy="2704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30454"/>
          <a:stretch>
            <a:fillRect/>
          </a:stretch>
        </p:blipFill>
        <p:spPr>
          <a:xfrm>
            <a:off x="9570720" y="2234565"/>
            <a:ext cx="2027555" cy="1859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t="32188"/>
          <a:stretch>
            <a:fillRect/>
          </a:stretch>
        </p:blipFill>
        <p:spPr>
          <a:xfrm>
            <a:off x="9570720" y="4185285"/>
            <a:ext cx="2027555" cy="15443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H="1">
            <a:off x="5539105" y="95440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5978525" y="1135380"/>
            <a:ext cx="5111115" cy="953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8.</a:t>
            </a:r>
            <a:r>
              <a:rPr lang="zh-CN" sz="1800">
                <a:latin typeface="+mn-ea"/>
                <a:ea typeface="+mn-ea"/>
                <a:sym typeface="+mn-ea"/>
              </a:rPr>
              <a:t>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根扎带将</a:t>
            </a:r>
            <a:r>
              <a:rPr lang="zh-CN" sz="1800">
                <a:latin typeface="+mn-ea"/>
                <a:ea typeface="+mn-ea"/>
                <a:sym typeface="+mn-ea"/>
              </a:rPr>
              <a:t>长扎带固定在防护服孔内，并用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1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根扎带穿入防护服形成开孔，穿入魔术带并固定。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臂架</a:t>
            </a:r>
            <a:r>
              <a:rPr lang="en-US" altLang="zh-CN"/>
              <a:t>组装</a:t>
            </a:r>
            <a:r>
              <a:rPr lang="zh-CN" altLang="en-US"/>
              <a:t>（左）</a:t>
            </a:r>
            <a:r>
              <a:rPr lang="en-US" altLang="zh-CN"/>
              <a:t>-2.1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135380"/>
            <a:ext cx="5946775" cy="1537335"/>
          </a:xfrm>
        </p:spPr>
        <p:txBody>
          <a:bodyPr/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1.</a:t>
            </a:r>
            <a:r>
              <a:rPr lang="zh-CN" altLang="en-US" sz="1800">
                <a:latin typeface="+mn-ea"/>
                <a:ea typeface="+mn-ea"/>
                <a:sym typeface="+mn-ea"/>
              </a:rPr>
              <a:t>准备材料：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r>
              <a:rPr lang="zh-CN" altLang="en-US" sz="1800">
                <a:latin typeface="+mn-ea"/>
                <a:ea typeface="+mn-ea"/>
                <a:sym typeface="+mn-ea"/>
              </a:rPr>
              <a:t>   端盖、短杆（约</a:t>
            </a:r>
            <a:r>
              <a:rPr lang="en-US" altLang="zh-CN" sz="1800">
                <a:latin typeface="+mn-ea"/>
                <a:ea typeface="+mn-ea"/>
                <a:sym typeface="+mn-ea"/>
              </a:rPr>
              <a:t>13cm</a:t>
            </a:r>
            <a:r>
              <a:rPr lang="zh-CN" altLang="en-US" sz="1800">
                <a:latin typeface="+mn-ea"/>
                <a:ea typeface="+mn-ea"/>
                <a:sym typeface="+mn-ea"/>
              </a:rPr>
              <a:t>）、电位器、杆塞、电位器支架、球头轴承各</a:t>
            </a:r>
            <a:r>
              <a:rPr lang="en-US" altLang="zh-CN" sz="1800">
                <a:latin typeface="+mn-ea"/>
                <a:ea typeface="+mn-ea"/>
                <a:sym typeface="+mn-ea"/>
              </a:rPr>
              <a:t>1</a:t>
            </a:r>
            <a:r>
              <a:rPr lang="zh-CN" altLang="en-US" sz="1800">
                <a:latin typeface="+mn-ea"/>
                <a:ea typeface="+mn-ea"/>
                <a:sym typeface="+mn-ea"/>
              </a:rPr>
              <a:t>个，</a:t>
            </a:r>
            <a:r>
              <a:rPr lang="en-US" altLang="zh-CN" sz="1800">
                <a:latin typeface="+mn-ea"/>
                <a:ea typeface="+mn-ea"/>
                <a:sym typeface="+mn-ea"/>
              </a:rPr>
              <a:t>M3</a:t>
            </a:r>
            <a:r>
              <a:rPr lang="zh-CN" altLang="en-US" sz="1800">
                <a:latin typeface="+mn-ea"/>
                <a:ea typeface="+mn-ea"/>
                <a:sym typeface="+mn-ea"/>
              </a:rPr>
              <a:t>螺丝</a:t>
            </a:r>
            <a:r>
              <a:rPr lang="en-US" altLang="zh-CN" sz="1800">
                <a:latin typeface="+mn-ea"/>
                <a:ea typeface="+mn-ea"/>
                <a:sym typeface="+mn-ea"/>
              </a:rPr>
              <a:t>3</a:t>
            </a:r>
            <a:r>
              <a:rPr lang="zh-CN" altLang="en-US" sz="1800">
                <a:latin typeface="+mn-ea"/>
                <a:ea typeface="+mn-ea"/>
                <a:sym typeface="+mn-ea"/>
              </a:rPr>
              <a:t>颗，导线</a:t>
            </a:r>
            <a:r>
              <a:rPr lang="en-US" altLang="zh-CN" sz="1800">
                <a:latin typeface="+mn-ea"/>
                <a:ea typeface="+mn-ea"/>
                <a:sym typeface="+mn-ea"/>
              </a:rPr>
              <a:t>3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根（约</a:t>
            </a:r>
            <a:r>
              <a:rPr lang="en-US" altLang="zh-CN" sz="1800">
                <a:latin typeface="+mn-ea"/>
                <a:ea typeface="+mn-ea"/>
                <a:sym typeface="+mn-ea"/>
              </a:rPr>
              <a:t>18cm</a:t>
            </a:r>
            <a:r>
              <a:rPr lang="zh-CN" altLang="en-US" sz="1800">
                <a:latin typeface="+mn-ea"/>
                <a:ea typeface="+mn-ea"/>
                <a:sym typeface="+mn-ea"/>
              </a:rPr>
              <a:t>）（左图）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r>
              <a:rPr lang="zh-CN" altLang="en-US" sz="1800">
                <a:latin typeface="+mn-ea"/>
                <a:ea typeface="+mn-ea"/>
                <a:sym typeface="+mn-ea"/>
              </a:rPr>
              <a:t>   直角杆、</a:t>
            </a:r>
            <a:r>
              <a:rPr lang="en-US" altLang="zh-CN" sz="1800">
                <a:latin typeface="+mn-ea"/>
                <a:ea typeface="+mn-ea"/>
                <a:sym typeface="+mn-ea"/>
              </a:rPr>
              <a:t>M5</a:t>
            </a:r>
            <a:r>
              <a:rPr lang="zh-CN" altLang="en-US" sz="1800">
                <a:latin typeface="+mn-ea"/>
                <a:ea typeface="+mn-ea"/>
                <a:sym typeface="+mn-ea"/>
              </a:rPr>
              <a:t>长螺丝、</a:t>
            </a:r>
            <a:r>
              <a:rPr lang="en-US" altLang="zh-CN" sz="1800">
                <a:latin typeface="+mn-ea"/>
                <a:ea typeface="+mn-ea"/>
                <a:sym typeface="+mn-ea"/>
              </a:rPr>
              <a:t>M5</a:t>
            </a:r>
            <a:r>
              <a:rPr lang="zh-CN" altLang="en-US" sz="1800">
                <a:latin typeface="+mn-ea"/>
                <a:ea typeface="+mn-ea"/>
                <a:sym typeface="+mn-ea"/>
              </a:rPr>
              <a:t>防松螺帽、弹簧各</a:t>
            </a:r>
            <a:r>
              <a:rPr lang="en-US" altLang="zh-CN" sz="1800">
                <a:latin typeface="+mn-ea"/>
                <a:ea typeface="+mn-ea"/>
                <a:sym typeface="+mn-ea"/>
              </a:rPr>
              <a:t>1</a:t>
            </a:r>
            <a:r>
              <a:rPr lang="zh-CN" altLang="en-US" sz="1800">
                <a:latin typeface="+mn-ea"/>
                <a:ea typeface="+mn-ea"/>
                <a:sym typeface="+mn-ea"/>
              </a:rPr>
              <a:t>个（右图）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442710" y="953770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6773545" y="1135380"/>
            <a:ext cx="4808855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2.</a:t>
            </a:r>
            <a:r>
              <a:rPr lang="zh-CN" altLang="en-US" sz="1800">
                <a:latin typeface="+mn-ea"/>
                <a:ea typeface="+mn-ea"/>
                <a:sym typeface="+mn-ea"/>
              </a:rPr>
              <a:t>先将杆塞塞入短杆一侧（斜面与杆端平齐），后将电位器支架套入短杆该侧（距离杆端约</a:t>
            </a:r>
            <a:r>
              <a:rPr lang="en-US" altLang="zh-CN" sz="1800">
                <a:latin typeface="+mn-ea"/>
                <a:ea typeface="+mn-ea"/>
                <a:sym typeface="+mn-ea"/>
              </a:rPr>
              <a:t>10mm</a:t>
            </a:r>
            <a:r>
              <a:rPr lang="zh-CN" altLang="en-US" sz="1800">
                <a:latin typeface="+mn-ea"/>
                <a:ea typeface="+mn-ea"/>
                <a:sym typeface="+mn-ea"/>
              </a:rPr>
              <a:t>），再将球头轴承旋入杆塞（注意轴向正交），并用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502</a:t>
            </a:r>
            <a:r>
              <a:rPr lang="zh-CN" altLang="en-US" sz="1800">
                <a:latin typeface="+mn-ea"/>
                <a:ea typeface="+mn-ea"/>
                <a:sym typeface="+mn-ea"/>
              </a:rPr>
              <a:t>胶水固定三者。然后，在距离杆端约</a:t>
            </a:r>
            <a:r>
              <a:rPr lang="en-US" altLang="zh-CN" sz="1800">
                <a:latin typeface="+mn-ea"/>
                <a:ea typeface="+mn-ea"/>
                <a:sym typeface="+mn-ea"/>
              </a:rPr>
              <a:t>30mm</a:t>
            </a:r>
            <a:r>
              <a:rPr lang="zh-CN" altLang="en-US" sz="1800">
                <a:latin typeface="+mn-ea"/>
                <a:ea typeface="+mn-ea"/>
                <a:sym typeface="+mn-ea"/>
              </a:rPr>
              <a:t>处切口（矩形</a:t>
            </a:r>
            <a:r>
              <a:rPr lang="en-US" altLang="zh-CN" sz="1800">
                <a:latin typeface="+mn-ea"/>
                <a:ea typeface="+mn-ea"/>
                <a:sym typeface="+mn-ea"/>
              </a:rPr>
              <a:t>12mm*5mm</a:t>
            </a:r>
            <a:r>
              <a:rPr lang="zh-CN" altLang="en-US" sz="1800">
                <a:latin typeface="+mn-ea"/>
                <a:ea typeface="+mn-ea"/>
                <a:sym typeface="+mn-ea"/>
              </a:rPr>
              <a:t>，注意朝向电位器支架伸出端）。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389890" y="3233420"/>
            <a:ext cx="5702300" cy="2159635"/>
            <a:chOff x="674" y="3289"/>
            <a:chExt cx="8980" cy="3401"/>
          </a:xfrm>
        </p:grpSpPr>
        <p:pic>
          <p:nvPicPr>
            <p:cNvPr id="5" name="图片 4" descr="IMG_20170311_173529_AO_HDR"/>
            <p:cNvPicPr>
              <a:picLocks noChangeAspect="1"/>
            </p:cNvPicPr>
            <p:nvPr/>
          </p:nvPicPr>
          <p:blipFill>
            <a:blip r:embed="rId1"/>
            <a:srcRect l="60629" t="7112" r="15208" b="32145"/>
            <a:stretch>
              <a:fillRect/>
            </a:stretch>
          </p:blipFill>
          <p:spPr>
            <a:xfrm rot="16200000">
              <a:off x="3045" y="918"/>
              <a:ext cx="2014" cy="6757"/>
            </a:xfrm>
            <a:prstGeom prst="rect">
              <a:avLst/>
            </a:prstGeom>
          </p:spPr>
        </p:pic>
        <p:pic>
          <p:nvPicPr>
            <p:cNvPr id="12" name="图片 11" descr="IMG_20170311_173529_AO_HDR"/>
            <p:cNvPicPr>
              <a:picLocks noChangeAspect="1"/>
            </p:cNvPicPr>
            <p:nvPr/>
          </p:nvPicPr>
          <p:blipFill>
            <a:blip r:embed="rId1"/>
            <a:srcRect l="34216" t="67295" r="12883" b="8726"/>
            <a:stretch>
              <a:fillRect/>
            </a:stretch>
          </p:blipFill>
          <p:spPr>
            <a:xfrm rot="16200000">
              <a:off x="6926" y="3962"/>
              <a:ext cx="3401" cy="2056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6773545" y="2738755"/>
            <a:ext cx="5082540" cy="2654300"/>
            <a:chOff x="10918" y="5411"/>
            <a:chExt cx="6411" cy="3348"/>
          </a:xfrm>
        </p:grpSpPr>
        <p:pic>
          <p:nvPicPr>
            <p:cNvPr id="19" name="图片 18" descr="IMG_20170311_180833_AO_HDR"/>
            <p:cNvPicPr>
              <a:picLocks noChangeAspect="1"/>
            </p:cNvPicPr>
            <p:nvPr/>
          </p:nvPicPr>
          <p:blipFill>
            <a:blip r:embed="rId2"/>
            <a:srcRect l="53722" t="9235" r="36436" b="57652"/>
            <a:stretch>
              <a:fillRect/>
            </a:stretch>
          </p:blipFill>
          <p:spPr>
            <a:xfrm>
              <a:off x="15227" y="5411"/>
              <a:ext cx="1327" cy="3349"/>
            </a:xfrm>
            <a:prstGeom prst="rect">
              <a:avLst/>
            </a:prstGeom>
          </p:spPr>
        </p:pic>
        <p:pic>
          <p:nvPicPr>
            <p:cNvPr id="20" name="图片 19" descr="IMG_20170311_180833_AO_HDR"/>
            <p:cNvPicPr>
              <a:picLocks noChangeAspect="1"/>
            </p:cNvPicPr>
            <p:nvPr/>
          </p:nvPicPr>
          <p:blipFill>
            <a:blip r:embed="rId2"/>
            <a:srcRect l="21864" t="26163" r="36531" b="57490"/>
            <a:stretch>
              <a:fillRect/>
            </a:stretch>
          </p:blipFill>
          <p:spPr>
            <a:xfrm>
              <a:off x="10918" y="7107"/>
              <a:ext cx="5610" cy="1653"/>
            </a:xfrm>
            <a:prstGeom prst="rect">
              <a:avLst/>
            </a:prstGeom>
          </p:spPr>
        </p:pic>
        <p:pic>
          <p:nvPicPr>
            <p:cNvPr id="22" name="图片 21" descr="IMG_20170311_180833_AO_HDR"/>
            <p:cNvPicPr>
              <a:picLocks noChangeAspect="1"/>
            </p:cNvPicPr>
            <p:nvPr/>
          </p:nvPicPr>
          <p:blipFill>
            <a:blip r:embed="rId2"/>
            <a:srcRect l="53722" t="30819" r="30562" b="66096"/>
            <a:stretch>
              <a:fillRect/>
            </a:stretch>
          </p:blipFill>
          <p:spPr>
            <a:xfrm>
              <a:off x="15211" y="7568"/>
              <a:ext cx="2119" cy="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臂架</a:t>
            </a:r>
            <a:r>
              <a:rPr lang="en-US" altLang="zh-CN"/>
              <a:t>组装</a:t>
            </a:r>
            <a:r>
              <a:rPr lang="zh-CN" altLang="en-US">
                <a:sym typeface="+mn-ea"/>
              </a:rPr>
              <a:t>（左）</a:t>
            </a:r>
            <a:r>
              <a:rPr lang="en-US" altLang="zh-CN"/>
              <a:t>-2.2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135380"/>
            <a:ext cx="5667375" cy="1537335"/>
          </a:xfrm>
        </p:spPr>
        <p:txBody>
          <a:bodyPr/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3.</a:t>
            </a:r>
            <a:r>
              <a:rPr lang="zh-CN" altLang="en-US" sz="1800">
                <a:latin typeface="+mn-ea"/>
                <a:ea typeface="+mn-ea"/>
                <a:sym typeface="+mn-ea"/>
              </a:rPr>
              <a:t>将</a:t>
            </a:r>
            <a:r>
              <a:rPr lang="en-US" altLang="zh-CN" sz="1800">
                <a:latin typeface="+mn-ea"/>
                <a:ea typeface="+mn-ea"/>
                <a:sym typeface="+mn-ea"/>
              </a:rPr>
              <a:t>M5</a:t>
            </a:r>
            <a:r>
              <a:rPr lang="zh-CN" altLang="en-US" sz="1800">
                <a:latin typeface="+mn-ea"/>
                <a:ea typeface="+mn-ea"/>
                <a:sym typeface="+mn-ea"/>
              </a:rPr>
              <a:t>长螺丝从直角杆一侧旋出（注意朝向），并用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M5</a:t>
            </a:r>
            <a:r>
              <a:rPr lang="zh-CN" altLang="en-US" sz="1800">
                <a:latin typeface="+mn-ea"/>
                <a:ea typeface="+mn-ea"/>
                <a:sym typeface="+mn-ea"/>
              </a:rPr>
              <a:t>防松螺丝将球头轴承与直角杆固定（注意避免锁死）。最后，将弹簧旋入</a:t>
            </a:r>
            <a:r>
              <a:rPr lang="en-US" altLang="zh-CN" sz="1800">
                <a:latin typeface="+mn-ea"/>
                <a:ea typeface="+mn-ea"/>
                <a:sym typeface="+mn-ea"/>
              </a:rPr>
              <a:t>M5</a:t>
            </a:r>
            <a:r>
              <a:rPr lang="zh-CN" altLang="en-US" sz="1800">
                <a:latin typeface="+mn-ea"/>
                <a:ea typeface="+mn-ea"/>
                <a:sym typeface="+mn-ea"/>
              </a:rPr>
              <a:t>长螺丝末端。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100445" y="953770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6583045" y="1135380"/>
            <a:ext cx="5299710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4.</a:t>
            </a:r>
            <a:r>
              <a:rPr lang="zh-CN" altLang="en-US" sz="1800">
                <a:latin typeface="+mn-ea"/>
                <a:ea typeface="+mn-ea"/>
                <a:sym typeface="+mn-ea"/>
              </a:rPr>
              <a:t>把</a:t>
            </a:r>
            <a:r>
              <a:rPr lang="en-US" altLang="zh-CN" sz="1800">
                <a:latin typeface="+mn-ea"/>
                <a:ea typeface="+mn-ea"/>
                <a:sym typeface="+mn-ea"/>
              </a:rPr>
              <a:t>3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根导线焊在电位器的端口上（注意标记线序）。将导线从切口处穿出后，用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3</a:t>
            </a:r>
            <a:r>
              <a:rPr lang="zh-CN" altLang="en-US" sz="1800">
                <a:latin typeface="+mn-ea"/>
                <a:ea typeface="+mn-ea"/>
                <a:sym typeface="+mn-ea"/>
              </a:rPr>
              <a:t>颗</a:t>
            </a:r>
            <a:r>
              <a:rPr lang="en-US" altLang="zh-CN" sz="1800">
                <a:latin typeface="+mn-ea"/>
                <a:ea typeface="+mn-ea"/>
                <a:sym typeface="+mn-ea"/>
              </a:rPr>
              <a:t>M3</a:t>
            </a:r>
            <a:r>
              <a:rPr lang="zh-CN" altLang="en-US" sz="1800">
                <a:latin typeface="+mn-ea"/>
                <a:ea typeface="+mn-ea"/>
                <a:sym typeface="+mn-ea"/>
              </a:rPr>
              <a:t>螺丝将电位器固定在支架上，并在转轴上套入弹簧。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378460" y="2308860"/>
            <a:ext cx="5420995" cy="3594735"/>
            <a:chOff x="11648" y="4923"/>
            <a:chExt cx="7011" cy="4649"/>
          </a:xfrm>
        </p:grpSpPr>
        <p:pic>
          <p:nvPicPr>
            <p:cNvPr id="7" name="图片 6" descr="IMG_20170311_180833_AO_HDR"/>
            <p:cNvPicPr>
              <a:picLocks noChangeAspect="1"/>
            </p:cNvPicPr>
            <p:nvPr/>
          </p:nvPicPr>
          <p:blipFill>
            <a:blip r:embed="rId1"/>
            <a:srcRect l="53818" t="26136" r="7038" b="27893"/>
            <a:stretch>
              <a:fillRect/>
            </a:stretch>
          </p:blipFill>
          <p:spPr>
            <a:xfrm>
              <a:off x="14799" y="6172"/>
              <a:ext cx="3860" cy="3400"/>
            </a:xfrm>
            <a:prstGeom prst="rect">
              <a:avLst/>
            </a:prstGeom>
          </p:spPr>
        </p:pic>
        <p:pic>
          <p:nvPicPr>
            <p:cNvPr id="8" name="图片 7" descr="IMG_20170311_180833_AO_HDR"/>
            <p:cNvPicPr>
              <a:picLocks noChangeAspect="1"/>
            </p:cNvPicPr>
            <p:nvPr/>
          </p:nvPicPr>
          <p:blipFill>
            <a:blip r:embed="rId1"/>
            <a:srcRect l="53818" t="9235" r="28040" b="55868"/>
            <a:stretch>
              <a:fillRect/>
            </a:stretch>
          </p:blipFill>
          <p:spPr>
            <a:xfrm>
              <a:off x="14799" y="4923"/>
              <a:ext cx="1789" cy="2581"/>
            </a:xfrm>
            <a:prstGeom prst="rect">
              <a:avLst/>
            </a:prstGeom>
          </p:spPr>
        </p:pic>
        <p:pic>
          <p:nvPicPr>
            <p:cNvPr id="10" name="图片 9" descr="IMG_20170311_180833_AO_HDR"/>
            <p:cNvPicPr>
              <a:picLocks noChangeAspect="1"/>
            </p:cNvPicPr>
            <p:nvPr/>
          </p:nvPicPr>
          <p:blipFill>
            <a:blip r:embed="rId1"/>
            <a:srcRect l="21864" t="26163" r="28040" b="57490"/>
            <a:stretch>
              <a:fillRect/>
            </a:stretch>
          </p:blipFill>
          <p:spPr>
            <a:xfrm>
              <a:off x="11648" y="6172"/>
              <a:ext cx="4940" cy="1209"/>
            </a:xfrm>
            <a:prstGeom prst="rect">
              <a:avLst/>
            </a:prstGeom>
          </p:spPr>
        </p:pic>
      </p:grpSp>
      <p:pic>
        <p:nvPicPr>
          <p:cNvPr id="21" name="图片 20" descr="IMG_20170311_181711_AO_HDR"/>
          <p:cNvPicPr>
            <a:picLocks noChangeAspect="1"/>
          </p:cNvPicPr>
          <p:nvPr/>
        </p:nvPicPr>
        <p:blipFill>
          <a:blip r:embed="rId2"/>
          <a:srcRect b="16484"/>
          <a:stretch>
            <a:fillRect/>
          </a:stretch>
        </p:blipFill>
        <p:spPr>
          <a:xfrm rot="5400000">
            <a:off x="7364730" y="2089150"/>
            <a:ext cx="1435100" cy="1598930"/>
          </a:xfrm>
          <a:prstGeom prst="rect">
            <a:avLst/>
          </a:prstGeom>
        </p:spPr>
      </p:pic>
      <p:pic>
        <p:nvPicPr>
          <p:cNvPr id="22" name="图片 21" descr="IMG_20170311_181701_AO_HDR"/>
          <p:cNvPicPr>
            <a:picLocks noChangeAspect="1"/>
          </p:cNvPicPr>
          <p:nvPr/>
        </p:nvPicPr>
        <p:blipFill>
          <a:blip r:embed="rId3"/>
          <a:srcRect l="2214" t="13313" r="20416" b="22112"/>
          <a:stretch>
            <a:fillRect/>
          </a:stretch>
        </p:blipFill>
        <p:spPr>
          <a:xfrm rot="16200000">
            <a:off x="9331960" y="2090420"/>
            <a:ext cx="1411605" cy="1572260"/>
          </a:xfrm>
          <a:prstGeom prst="rect">
            <a:avLst/>
          </a:prstGeom>
        </p:spPr>
      </p:pic>
      <p:pic>
        <p:nvPicPr>
          <p:cNvPr id="23" name="图片 22" descr="IMG_20170311_181638_AO_HDR"/>
          <p:cNvPicPr>
            <a:picLocks noChangeAspect="1"/>
          </p:cNvPicPr>
          <p:nvPr/>
        </p:nvPicPr>
        <p:blipFill>
          <a:blip r:embed="rId4"/>
          <a:srcRect l="15442" t="2170" r="11269"/>
          <a:stretch>
            <a:fillRect/>
          </a:stretch>
        </p:blipFill>
        <p:spPr>
          <a:xfrm rot="16200000">
            <a:off x="8058785" y="3138170"/>
            <a:ext cx="1989455" cy="35413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臂架</a:t>
            </a:r>
            <a:r>
              <a:rPr lang="en-US" altLang="zh-CN"/>
              <a:t>组装</a:t>
            </a:r>
            <a:r>
              <a:rPr lang="zh-CN" altLang="en-US">
                <a:sym typeface="+mn-ea"/>
              </a:rPr>
              <a:t>（左）</a:t>
            </a:r>
            <a:r>
              <a:rPr lang="en-US" altLang="zh-CN"/>
              <a:t>-2.3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135380"/>
            <a:ext cx="5667375" cy="1537335"/>
          </a:xfrm>
        </p:spPr>
        <p:txBody>
          <a:bodyPr/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5.</a:t>
            </a:r>
            <a:r>
              <a:rPr lang="zh-CN" sz="1800">
                <a:latin typeface="+mn-ea"/>
                <a:ea typeface="+mn-ea"/>
                <a:sym typeface="+mn-ea"/>
              </a:rPr>
              <a:t>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</a:t>
            </a:r>
            <a:r>
              <a:rPr lang="zh-CN" sz="1800">
                <a:latin typeface="+mn-ea"/>
                <a:ea typeface="+mn-ea"/>
                <a:sym typeface="+mn-ea"/>
              </a:rPr>
              <a:t>扎带将第二个直角杆与短杆固定（左侧臂架，直角杆在短杆左侧）。同时，把导线埋入短杆中，并用双面胶将端盖暂时固定在短杆上。</a:t>
            </a:r>
            <a:endParaRPr lang="zh-CN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100445" y="953770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6608445" y="1135380"/>
            <a:ext cx="5299710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6.</a:t>
            </a:r>
            <a:r>
              <a:rPr lang="zh-CN" sz="1800">
                <a:latin typeface="+mn-ea"/>
                <a:ea typeface="+mn-ea"/>
                <a:sym typeface="+mn-ea"/>
              </a:rPr>
              <a:t>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4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</a:t>
            </a:r>
            <a:r>
              <a:rPr lang="zh-CN" sz="1800">
                <a:latin typeface="+mn-ea"/>
                <a:ea typeface="+mn-ea"/>
                <a:sym typeface="+mn-ea"/>
              </a:rPr>
              <a:t>扎带分别将中、长杆与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个</a:t>
            </a:r>
            <a:r>
              <a:rPr lang="zh-CN" sz="1800">
                <a:latin typeface="+mn-ea"/>
                <a:ea typeface="+mn-ea"/>
                <a:sym typeface="+mn-ea"/>
              </a:rPr>
              <a:t>直角杆固定（如下图所示），并用双面胶固定</a:t>
            </a:r>
            <a:r>
              <a:rPr lang="en-US" altLang="zh-CN" sz="1800">
                <a:latin typeface="+mn-ea"/>
                <a:ea typeface="+mn-ea"/>
                <a:sym typeface="+mn-ea"/>
              </a:rPr>
              <a:t>3</a:t>
            </a:r>
            <a:r>
              <a:rPr lang="zh-CN" sz="1800">
                <a:latin typeface="+mn-ea"/>
                <a:ea typeface="+mn-ea"/>
                <a:sym typeface="+mn-ea"/>
              </a:rPr>
              <a:t>个端盖和</a:t>
            </a:r>
            <a:r>
              <a:rPr lang="en-US" altLang="zh-CN" sz="1800">
                <a:latin typeface="+mn-ea"/>
                <a:ea typeface="+mn-ea"/>
                <a:sym typeface="+mn-ea"/>
              </a:rPr>
              <a:t>1</a:t>
            </a:r>
            <a:r>
              <a:rPr lang="zh-CN" altLang="en-US" sz="1800">
                <a:latin typeface="+mn-ea"/>
                <a:ea typeface="+mn-ea"/>
                <a:sym typeface="+mn-ea"/>
              </a:rPr>
              <a:t>个端环</a:t>
            </a:r>
            <a:r>
              <a:rPr lang="zh-CN" sz="1800">
                <a:latin typeface="+mn-ea"/>
                <a:ea typeface="+mn-ea"/>
                <a:sym typeface="+mn-ea"/>
              </a:rPr>
              <a:t>（注意中杆远离短杆一侧用端环固定）。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IMG_20170311_184752_AO_HDR"/>
          <p:cNvPicPr>
            <a:picLocks noChangeAspect="1"/>
          </p:cNvPicPr>
          <p:nvPr/>
        </p:nvPicPr>
        <p:blipFill>
          <a:blip r:embed="rId1"/>
          <a:srcRect l="2024" t="14635" r="2293" b="29320"/>
          <a:stretch>
            <a:fillRect/>
          </a:stretch>
        </p:blipFill>
        <p:spPr>
          <a:xfrm>
            <a:off x="7327265" y="4258945"/>
            <a:ext cx="3463925" cy="1521460"/>
          </a:xfrm>
          <a:prstGeom prst="rect">
            <a:avLst/>
          </a:prstGeom>
        </p:spPr>
      </p:pic>
      <p:pic>
        <p:nvPicPr>
          <p:cNvPr id="5" name="图片 4" descr="IMG_20170311_184703_AO_HDR"/>
          <p:cNvPicPr>
            <a:picLocks noChangeAspect="1"/>
          </p:cNvPicPr>
          <p:nvPr/>
        </p:nvPicPr>
        <p:blipFill>
          <a:blip r:embed="rId2"/>
          <a:srcRect t="20751" b="20148"/>
          <a:stretch>
            <a:fillRect/>
          </a:stretch>
        </p:blipFill>
        <p:spPr>
          <a:xfrm>
            <a:off x="7327265" y="2374265"/>
            <a:ext cx="3463925" cy="1535430"/>
          </a:xfrm>
          <a:prstGeom prst="rect">
            <a:avLst/>
          </a:prstGeom>
        </p:spPr>
      </p:pic>
      <p:pic>
        <p:nvPicPr>
          <p:cNvPr id="6" name="图片 5" descr="IMG_20170311_184707_AO_HDR"/>
          <p:cNvPicPr>
            <a:picLocks noChangeAspect="1"/>
          </p:cNvPicPr>
          <p:nvPr/>
        </p:nvPicPr>
        <p:blipFill>
          <a:blip r:embed="rId3"/>
          <a:srcRect t="9432" b="1966"/>
          <a:stretch>
            <a:fillRect/>
          </a:stretch>
        </p:blipFill>
        <p:spPr>
          <a:xfrm>
            <a:off x="471170" y="2374265"/>
            <a:ext cx="5125720" cy="3406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臂架</a:t>
            </a:r>
            <a:r>
              <a:rPr lang="en-US" altLang="zh-CN"/>
              <a:t>组装</a:t>
            </a:r>
            <a:r>
              <a:rPr lang="zh-CN" altLang="en-US">
                <a:sym typeface="+mn-ea"/>
              </a:rPr>
              <a:t>（右）</a:t>
            </a:r>
            <a:r>
              <a:rPr lang="en-US" altLang="zh-CN"/>
              <a:t>-2.4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9260" y="1135380"/>
            <a:ext cx="5667375" cy="1537335"/>
          </a:xfrm>
        </p:spPr>
        <p:txBody>
          <a:bodyPr/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7.</a:t>
            </a:r>
            <a:r>
              <a:rPr lang="zh-CN" altLang="en-US" sz="1800">
                <a:latin typeface="+mn-ea"/>
                <a:ea typeface="+mn-ea"/>
                <a:sym typeface="+mn-ea"/>
              </a:rPr>
              <a:t>右侧臂架安装的</a:t>
            </a:r>
            <a:r>
              <a:rPr lang="en-US" altLang="zh-CN" sz="1800">
                <a:latin typeface="+mn-ea"/>
                <a:ea typeface="+mn-ea"/>
                <a:sym typeface="+mn-ea"/>
              </a:rPr>
              <a:t>1</a:t>
            </a:r>
            <a:r>
              <a:rPr lang="zh-CN" altLang="en-US" sz="1800">
                <a:latin typeface="+mn-ea"/>
                <a:ea typeface="+mn-ea"/>
                <a:sym typeface="+mn-ea"/>
              </a:rPr>
              <a:t>至</a:t>
            </a:r>
            <a:r>
              <a:rPr lang="en-US" altLang="zh-CN" sz="1800">
                <a:latin typeface="+mn-ea"/>
                <a:ea typeface="+mn-ea"/>
                <a:sym typeface="+mn-ea"/>
              </a:rPr>
              <a:t>5</a:t>
            </a:r>
            <a:r>
              <a:rPr lang="zh-CN" altLang="en-US" sz="1800">
                <a:latin typeface="+mn-ea"/>
                <a:ea typeface="+mn-ea"/>
                <a:sym typeface="+mn-ea"/>
              </a:rPr>
              <a:t>步与左侧臂架完全相同。在此基础上，将</a:t>
            </a:r>
            <a:r>
              <a:rPr lang="en-US" altLang="zh-CN" sz="1800">
                <a:latin typeface="+mn-ea"/>
                <a:ea typeface="+mn-ea"/>
                <a:sym typeface="+mn-ea"/>
              </a:rPr>
              <a:t>WiiChuck</a:t>
            </a:r>
            <a:r>
              <a:rPr lang="zh-CN" altLang="en-US" sz="1800">
                <a:latin typeface="+mn-ea"/>
                <a:ea typeface="+mn-ea"/>
                <a:sym typeface="+mn-ea"/>
              </a:rPr>
              <a:t>手持控制器的连接头剪断，把导线穿入一个端盖并在大约</a:t>
            </a:r>
            <a:r>
              <a:rPr lang="en-US" altLang="zh-CN" sz="1800">
                <a:latin typeface="+mn-ea"/>
                <a:ea typeface="+mn-ea"/>
                <a:sym typeface="+mn-ea"/>
              </a:rPr>
              <a:t>12cm</a:t>
            </a:r>
            <a:r>
              <a:rPr lang="zh-CN" altLang="en-US" sz="1800">
                <a:latin typeface="+mn-ea"/>
                <a:ea typeface="+mn-ea"/>
                <a:sym typeface="+mn-ea"/>
              </a:rPr>
              <a:t>处打死结（防止导线被扯出）。把导线穿入长杆后，从另一个端盖中穿出，并用双面胶将两个端盖固定在长杆两端。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183630" y="95440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6608445" y="1135380"/>
            <a:ext cx="5299710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8.</a:t>
            </a:r>
            <a:r>
              <a:rPr lang="zh-CN" sz="1800">
                <a:latin typeface="+mn-ea"/>
                <a:ea typeface="+mn-ea"/>
                <a:sym typeface="+mn-ea"/>
              </a:rPr>
              <a:t>在中杆上距电位器端约</a:t>
            </a:r>
            <a:r>
              <a:rPr lang="en-US" altLang="zh-CN" sz="1800">
                <a:latin typeface="+mn-ea"/>
                <a:ea typeface="+mn-ea"/>
                <a:sym typeface="+mn-ea"/>
              </a:rPr>
              <a:t>9cm</a:t>
            </a:r>
            <a:r>
              <a:rPr lang="zh-CN" altLang="en-US" sz="1800">
                <a:latin typeface="+mn-ea"/>
                <a:ea typeface="+mn-ea"/>
                <a:sym typeface="+mn-ea"/>
              </a:rPr>
              <a:t>处切</a:t>
            </a:r>
            <a:r>
              <a:rPr lang="zh-CN" altLang="en-US" sz="1800">
                <a:latin typeface="+mn-ea"/>
                <a:ea typeface="+mn-ea"/>
                <a:sym typeface="+mn-ea"/>
              </a:rPr>
              <a:t>口（矩形</a:t>
            </a:r>
            <a:r>
              <a:rPr lang="en-US" altLang="zh-CN" sz="1800">
                <a:latin typeface="+mn-ea"/>
                <a:ea typeface="+mn-ea"/>
                <a:sym typeface="+mn-ea"/>
              </a:rPr>
              <a:t>14mm*7mm</a:t>
            </a:r>
            <a:r>
              <a:rPr lang="zh-CN" altLang="en-US" sz="1800">
                <a:latin typeface="+mn-ea"/>
                <a:ea typeface="+mn-ea"/>
                <a:sym typeface="+mn-ea"/>
              </a:rPr>
              <a:t>）。把</a:t>
            </a:r>
            <a:r>
              <a:rPr lang="en-US" altLang="zh-CN" sz="1800">
                <a:latin typeface="+mn-ea"/>
                <a:ea typeface="+mn-ea"/>
                <a:sym typeface="+mn-ea"/>
              </a:rPr>
              <a:t>WiiChuck</a:t>
            </a:r>
            <a:r>
              <a:rPr lang="zh-CN" altLang="en-US" sz="1800">
                <a:latin typeface="+mn-ea"/>
                <a:ea typeface="+mn-ea"/>
                <a:sym typeface="+mn-ea"/>
              </a:rPr>
              <a:t>的导线从中杆端盖穿入，从切口穿出，并将端盖固定在中杆上。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IMG_20170315_124248_AO_HDR"/>
          <p:cNvPicPr>
            <a:picLocks noChangeAspect="1"/>
          </p:cNvPicPr>
          <p:nvPr/>
        </p:nvPicPr>
        <p:blipFill>
          <a:blip r:embed="rId1"/>
          <a:srcRect l="366" t="30752" r="2576" b="29876"/>
          <a:stretch>
            <a:fillRect/>
          </a:stretch>
        </p:blipFill>
        <p:spPr>
          <a:xfrm>
            <a:off x="479425" y="2832100"/>
            <a:ext cx="5268595" cy="1602740"/>
          </a:xfrm>
          <a:prstGeom prst="rect">
            <a:avLst/>
          </a:prstGeom>
        </p:spPr>
      </p:pic>
      <p:pic>
        <p:nvPicPr>
          <p:cNvPr id="8" name="图片 7" descr="IMG_20170315_130504_AO_HDR"/>
          <p:cNvPicPr>
            <a:picLocks noChangeAspect="1"/>
          </p:cNvPicPr>
          <p:nvPr/>
        </p:nvPicPr>
        <p:blipFill>
          <a:blip r:embed="rId2"/>
          <a:srcRect b="29124"/>
          <a:stretch>
            <a:fillRect/>
          </a:stretch>
        </p:blipFill>
        <p:spPr>
          <a:xfrm>
            <a:off x="6692900" y="2212340"/>
            <a:ext cx="2870835" cy="1525905"/>
          </a:xfrm>
          <a:prstGeom prst="rect">
            <a:avLst/>
          </a:prstGeom>
        </p:spPr>
      </p:pic>
      <p:pic>
        <p:nvPicPr>
          <p:cNvPr id="10" name="图片 9" descr="IMG_20170315_130432_AO_HDR"/>
          <p:cNvPicPr>
            <a:picLocks noChangeAspect="1"/>
          </p:cNvPicPr>
          <p:nvPr/>
        </p:nvPicPr>
        <p:blipFill>
          <a:blip r:embed="rId3"/>
          <a:srcRect t="17088" b="9809"/>
          <a:stretch>
            <a:fillRect/>
          </a:stretch>
        </p:blipFill>
        <p:spPr>
          <a:xfrm>
            <a:off x="6692900" y="3942080"/>
            <a:ext cx="3985895" cy="21850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臂架</a:t>
            </a:r>
            <a:r>
              <a:rPr lang="en-US" altLang="zh-CN"/>
              <a:t>组装-2.5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9260" y="1135380"/>
            <a:ext cx="5667375" cy="1537335"/>
          </a:xfrm>
        </p:spPr>
        <p:txBody>
          <a:bodyPr/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9.</a:t>
            </a:r>
            <a:r>
              <a:rPr lang="zh-CN" altLang="en-US" sz="1800">
                <a:latin typeface="+mn-ea"/>
                <a:ea typeface="+mn-ea"/>
                <a:sym typeface="+mn-ea"/>
              </a:rPr>
              <a:t>分别用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</a:t>
            </a:r>
            <a:r>
              <a:rPr lang="zh-CN" altLang="en-US" sz="1800">
                <a:latin typeface="+mn-ea"/>
                <a:ea typeface="+mn-ea"/>
                <a:sym typeface="+mn-ea"/>
              </a:rPr>
              <a:t>扎带穿过手肘和前臂护甲的圆孔（都是中间靠下），并固定长杆的两端。（另一侧同理）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225540" y="95440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6532245" y="1135380"/>
            <a:ext cx="5299710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10.</a:t>
            </a:r>
            <a:r>
              <a:rPr lang="zh-CN" altLang="en-US" sz="1800">
                <a:latin typeface="+mn-ea"/>
                <a:ea typeface="+mn-ea"/>
                <a:sym typeface="+mn-ea"/>
              </a:rPr>
              <a:t>分别用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</a:t>
            </a:r>
            <a:r>
              <a:rPr lang="zh-CN" altLang="en-US" sz="1800">
                <a:latin typeface="+mn-ea"/>
                <a:ea typeface="+mn-ea"/>
                <a:sym typeface="+mn-ea"/>
              </a:rPr>
              <a:t>扎带穿过上臂护甲的圆孔（顶端和低端，且右侧臂架靠左，左侧臂架靠右），并固定中杆的两端。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IMG_20170316_121857_AO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835" y="2165350"/>
            <a:ext cx="2929890" cy="3907155"/>
          </a:xfrm>
          <a:prstGeom prst="rect">
            <a:avLst/>
          </a:prstGeom>
        </p:spPr>
      </p:pic>
      <p:pic>
        <p:nvPicPr>
          <p:cNvPr id="5" name="图片 4" descr="IMG_20170317_142431_AO_HD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25" y="2165350"/>
            <a:ext cx="2928620" cy="3906520"/>
          </a:xfrm>
          <a:prstGeom prst="rect">
            <a:avLst/>
          </a:prstGeom>
        </p:spPr>
      </p:pic>
      <p:pic>
        <p:nvPicPr>
          <p:cNvPr id="12" name="图片 11" descr="MExo-功能图-侧视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83775" y="2165350"/>
            <a:ext cx="2179320" cy="38207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传感器</a:t>
            </a:r>
            <a:r>
              <a:rPr lang="en-US" altLang="zh-CN"/>
              <a:t>组装-3.1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135380"/>
            <a:ext cx="4563110" cy="1537335"/>
          </a:xfrm>
        </p:spPr>
        <p:txBody>
          <a:bodyPr/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1.</a:t>
            </a:r>
            <a:r>
              <a:rPr lang="zh-CN" sz="1800">
                <a:latin typeface="+mn-ea"/>
                <a:ea typeface="+mn-ea"/>
                <a:sym typeface="+mn-ea"/>
              </a:rPr>
              <a:t>将短杆的端盖取下，穿入</a:t>
            </a:r>
            <a:r>
              <a:rPr lang="en-US" altLang="zh-CN" sz="1800">
                <a:latin typeface="+mn-ea"/>
                <a:ea typeface="+mn-ea"/>
                <a:sym typeface="+mn-ea"/>
              </a:rPr>
              <a:t>3</a:t>
            </a:r>
            <a:r>
              <a:rPr lang="zh-CN" altLang="en-US" sz="1800">
                <a:latin typeface="+mn-ea"/>
                <a:ea typeface="+mn-ea"/>
                <a:sym typeface="+mn-ea"/>
              </a:rPr>
              <a:t>芯线约</a:t>
            </a:r>
            <a:r>
              <a:rPr lang="en-US" altLang="zh-CN" sz="1800">
                <a:latin typeface="+mn-ea"/>
                <a:ea typeface="+mn-ea"/>
                <a:sym typeface="+mn-ea"/>
              </a:rPr>
              <a:t>4cm</a:t>
            </a:r>
            <a:r>
              <a:rPr lang="zh-CN" altLang="en-US" sz="1800">
                <a:latin typeface="+mn-ea"/>
                <a:ea typeface="+mn-ea"/>
                <a:sym typeface="+mn-ea"/>
              </a:rPr>
              <a:t>并</a:t>
            </a:r>
            <a:r>
              <a:rPr lang="zh-CN" altLang="en-US" sz="1800">
                <a:latin typeface="+mn-ea"/>
                <a:ea typeface="+mn-ea"/>
                <a:sym typeface="+mn-ea"/>
              </a:rPr>
              <a:t>用扎带锁死。同时与电位器的接线焊到一起（黄线对应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号端口线</a:t>
            </a:r>
            <a:r>
              <a:rPr lang="zh-CN" altLang="en-US" sz="1800">
                <a:latin typeface="+mn-ea"/>
                <a:ea typeface="+mn-ea"/>
                <a:sym typeface="+mn-ea"/>
              </a:rPr>
              <a:t>），最后用双面胶固定端盖。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5131435" y="95440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5471160" y="1135380"/>
            <a:ext cx="6259195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2.</a:t>
            </a:r>
            <a:r>
              <a:rPr lang="zh-CN" sz="1800">
                <a:latin typeface="+mn-ea"/>
                <a:ea typeface="+mn-ea"/>
                <a:sym typeface="+mn-ea"/>
              </a:rPr>
              <a:t>把</a:t>
            </a:r>
            <a:r>
              <a:rPr lang="en-US" altLang="zh-CN" sz="1800">
                <a:latin typeface="+mn-ea"/>
                <a:ea typeface="+mn-ea"/>
                <a:sym typeface="+mn-ea"/>
              </a:rPr>
              <a:t>6</a:t>
            </a:r>
            <a:r>
              <a:rPr lang="zh-CN" altLang="en-US" sz="1800">
                <a:latin typeface="+mn-ea"/>
                <a:ea typeface="+mn-ea"/>
                <a:sym typeface="+mn-ea"/>
              </a:rPr>
              <a:t>芯</a:t>
            </a:r>
            <a:r>
              <a:rPr lang="zh-CN" sz="1800">
                <a:latin typeface="+mn-ea"/>
                <a:ea typeface="+mn-ea"/>
                <a:sym typeface="+mn-ea"/>
              </a:rPr>
              <a:t>线与航空接头母头，</a:t>
            </a:r>
            <a:r>
              <a:rPr lang="en-US" altLang="zh-CN" sz="1800">
                <a:latin typeface="+mn-ea"/>
                <a:ea typeface="+mn-ea"/>
                <a:sym typeface="+mn-ea"/>
              </a:rPr>
              <a:t>6</a:t>
            </a:r>
            <a:r>
              <a:rPr lang="zh-CN" altLang="en-US" sz="1800">
                <a:latin typeface="+mn-ea"/>
                <a:ea typeface="+mn-ea"/>
                <a:sym typeface="+mn-ea"/>
              </a:rPr>
              <a:t>芯线、</a:t>
            </a:r>
            <a:r>
              <a:rPr lang="en-US" altLang="zh-CN" sz="1800">
                <a:latin typeface="+mn-ea"/>
                <a:ea typeface="+mn-ea"/>
                <a:sym typeface="+mn-ea"/>
              </a:rPr>
              <a:t>3</a:t>
            </a:r>
            <a:r>
              <a:rPr lang="zh-CN" altLang="en-US" sz="1800">
                <a:latin typeface="+mn-ea"/>
                <a:ea typeface="+mn-ea"/>
                <a:sym typeface="+mn-ea"/>
              </a:rPr>
              <a:t>芯线、</a:t>
            </a:r>
            <a:r>
              <a:rPr lang="en-US" altLang="zh-CN" sz="1800">
                <a:latin typeface="+mn-ea"/>
                <a:ea typeface="+mn-ea"/>
                <a:sym typeface="+mn-ea"/>
              </a:rPr>
              <a:t>WiiChuck</a:t>
            </a:r>
            <a:r>
              <a:rPr lang="zh-CN" altLang="en-US" sz="1800">
                <a:latin typeface="+mn-ea"/>
                <a:ea typeface="+mn-ea"/>
                <a:sym typeface="+mn-ea"/>
              </a:rPr>
              <a:t>手柄线</a:t>
            </a:r>
            <a:r>
              <a:rPr lang="zh-CN" altLang="en-US" sz="1800">
                <a:latin typeface="+mn-ea"/>
                <a:ea typeface="+mn-ea"/>
                <a:sym typeface="+mn-ea"/>
              </a:rPr>
              <a:t>和</a:t>
            </a:r>
            <a:r>
              <a:rPr lang="zh-CN" sz="1800">
                <a:latin typeface="+mn-ea"/>
                <a:ea typeface="+mn-ea"/>
                <a:sym typeface="+mn-ea"/>
              </a:rPr>
              <a:t>运动传感器依次焊好，并用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3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根扎带</a:t>
            </a:r>
            <a:r>
              <a:rPr lang="zh-CN" sz="1800">
                <a:latin typeface="+mn-ea"/>
                <a:ea typeface="+mn-ea"/>
                <a:sym typeface="+mn-ea"/>
              </a:rPr>
              <a:t>把运动传感器固定在传感器盒的顶板上，把两根导线固定在大臂护甲上。</a:t>
            </a:r>
            <a:endParaRPr lang="en-US" altLang="zh-CN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r>
              <a:rPr lang="zh-CN" sz="1800">
                <a:latin typeface="+mn-ea"/>
                <a:ea typeface="+mn-ea"/>
                <a:sym typeface="+mn-ea"/>
                <a:hlinkClick r:id="rId1" action="ppaction://hlinksldjump"/>
              </a:rPr>
              <a:t>（导线颜色与端口顺序对应表）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IMG_20170315_214428_AO_HDR"/>
          <p:cNvPicPr>
            <a:picLocks noChangeAspect="1"/>
          </p:cNvPicPr>
          <p:nvPr/>
        </p:nvPicPr>
        <p:blipFill>
          <a:blip r:embed="rId2"/>
          <a:srcRect l="15782" t="24293" r="19094" b="24892"/>
          <a:stretch>
            <a:fillRect/>
          </a:stretch>
        </p:blipFill>
        <p:spPr>
          <a:xfrm>
            <a:off x="461010" y="2436495"/>
            <a:ext cx="2072640" cy="2157095"/>
          </a:xfrm>
          <a:prstGeom prst="rect">
            <a:avLst/>
          </a:prstGeom>
        </p:spPr>
      </p:pic>
      <p:pic>
        <p:nvPicPr>
          <p:cNvPr id="8" name="图片 7" descr="IMG_20170316_125939_AO_HDR"/>
          <p:cNvPicPr>
            <a:picLocks noChangeAspect="1"/>
          </p:cNvPicPr>
          <p:nvPr/>
        </p:nvPicPr>
        <p:blipFill>
          <a:blip r:embed="rId3"/>
          <a:srcRect l="20448" t="3596" r="12275" b="416"/>
          <a:stretch>
            <a:fillRect/>
          </a:stretch>
        </p:blipFill>
        <p:spPr>
          <a:xfrm>
            <a:off x="7148195" y="2567305"/>
            <a:ext cx="3253105" cy="34823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890" y="2436495"/>
            <a:ext cx="1995805" cy="3613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传感器</a:t>
            </a:r>
            <a:r>
              <a:rPr lang="en-US" altLang="zh-CN"/>
              <a:t>组装-3.2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1950" y="1135380"/>
            <a:ext cx="3510915" cy="1537335"/>
          </a:xfrm>
        </p:spPr>
        <p:txBody>
          <a:bodyPr/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3.</a:t>
            </a:r>
            <a:r>
              <a:rPr lang="zh-CN" altLang="en-US" sz="1800">
                <a:latin typeface="+mn-ea"/>
                <a:ea typeface="+mn-ea"/>
                <a:sym typeface="+mn-ea"/>
              </a:rPr>
              <a:t>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4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根扎带将传感器盒的</a:t>
            </a:r>
            <a:r>
              <a:rPr lang="en-US" altLang="zh-CN" sz="1800">
                <a:latin typeface="+mn-ea"/>
                <a:ea typeface="+mn-ea"/>
                <a:sym typeface="+mn-ea"/>
              </a:rPr>
              <a:t>4</a:t>
            </a:r>
            <a:r>
              <a:rPr lang="zh-CN" altLang="en-US" sz="1800">
                <a:latin typeface="+mn-ea"/>
                <a:ea typeface="+mn-ea"/>
                <a:sym typeface="+mn-ea"/>
              </a:rPr>
              <a:t>块侧板与顶板固定（棱边两侧的中间孔）。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4145280" y="95440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4679315" y="1135380"/>
            <a:ext cx="6831330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4.</a:t>
            </a:r>
            <a:r>
              <a:rPr lang="zh-CN" altLang="en-US" sz="1800">
                <a:latin typeface="+mn-ea"/>
                <a:ea typeface="+mn-ea"/>
                <a:sym typeface="+mn-ea"/>
              </a:rPr>
              <a:t>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根扎带将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个传感器盒分别与左右两侧的大臂护甲固定。其中，右臂的</a:t>
            </a:r>
            <a:r>
              <a:rPr lang="en-US" altLang="zh-CN" sz="1800">
                <a:latin typeface="+mn-ea"/>
                <a:ea typeface="+mn-ea"/>
                <a:sym typeface="+mn-ea"/>
              </a:rPr>
              <a:t>WiiChuck</a:t>
            </a:r>
            <a:r>
              <a:rPr lang="zh-CN" altLang="en-US" sz="1800">
                <a:latin typeface="+mn-ea"/>
                <a:ea typeface="+mn-ea"/>
                <a:sym typeface="+mn-ea"/>
              </a:rPr>
              <a:t>手臂线从传感器盒的左侧接入。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 descr="IMG_20170317_142459_AO_HDR"/>
          <p:cNvPicPr>
            <a:picLocks noChangeAspect="1"/>
          </p:cNvPicPr>
          <p:nvPr/>
        </p:nvPicPr>
        <p:blipFill>
          <a:blip r:embed="rId1"/>
          <a:srcRect l="18780" t="16140" r="8288" b="22029"/>
          <a:stretch>
            <a:fillRect/>
          </a:stretch>
        </p:blipFill>
        <p:spPr>
          <a:xfrm>
            <a:off x="8107045" y="1940560"/>
            <a:ext cx="3227070" cy="3648710"/>
          </a:xfrm>
          <a:prstGeom prst="rect">
            <a:avLst/>
          </a:prstGeom>
        </p:spPr>
      </p:pic>
      <p:pic>
        <p:nvPicPr>
          <p:cNvPr id="5" name="图片 4" descr="IMG_20170313_140117_AO_HDR"/>
          <p:cNvPicPr>
            <a:picLocks noChangeAspect="1"/>
          </p:cNvPicPr>
          <p:nvPr/>
        </p:nvPicPr>
        <p:blipFill>
          <a:blip r:embed="rId2"/>
          <a:srcRect l="21355" t="13682" r="21513" b="12954"/>
          <a:stretch>
            <a:fillRect/>
          </a:stretch>
        </p:blipFill>
        <p:spPr>
          <a:xfrm>
            <a:off x="853440" y="2559050"/>
            <a:ext cx="2527935" cy="2434590"/>
          </a:xfrm>
          <a:prstGeom prst="rect">
            <a:avLst/>
          </a:prstGeom>
        </p:spPr>
      </p:pic>
      <p:pic>
        <p:nvPicPr>
          <p:cNvPr id="7" name="图片 6" descr="IMG_20170317_142431_AO_HD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75" y="1969135"/>
            <a:ext cx="2709545" cy="3613785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/>
        </p:nvSpPr>
        <p:spPr>
          <a:xfrm>
            <a:off x="4866005" y="5694680"/>
            <a:ext cx="2593975" cy="572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1800">
                <a:latin typeface="+mn-ea"/>
                <a:ea typeface="+mn-ea"/>
                <a:sym typeface="+mn-ea"/>
              </a:rPr>
              <a:t>左臂架</a:t>
            </a:r>
            <a:endParaRPr lang="zh-CN" sz="1800">
              <a:latin typeface="+mn-ea"/>
              <a:ea typeface="+mn-ea"/>
              <a:sym typeface="+mn-ea"/>
            </a:endParaRPr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8423275" y="5694680"/>
            <a:ext cx="2593975" cy="572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sz="1800">
                <a:latin typeface="+mn-ea"/>
                <a:ea typeface="+mn-ea"/>
                <a:sym typeface="+mn-ea"/>
              </a:rPr>
              <a:t>右臂架</a:t>
            </a:r>
            <a:endParaRPr lang="zh-CN" sz="180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传感器</a:t>
            </a:r>
            <a:r>
              <a:rPr lang="en-US" altLang="zh-CN"/>
              <a:t>组装-3.3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65755" y="1118235"/>
            <a:ext cx="5917565" cy="1537335"/>
          </a:xfrm>
        </p:spPr>
        <p:txBody>
          <a:bodyPr/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5.</a:t>
            </a:r>
            <a:r>
              <a:rPr lang="zh-CN" altLang="en-US" sz="1800">
                <a:latin typeface="+mn-ea"/>
                <a:ea typeface="+mn-ea"/>
                <a:sym typeface="+mn-ea"/>
              </a:rPr>
              <a:t>将两根传感器线与主机盒的航空接头连接并旋紧锁定环。（注意左侧传感器线接在左侧航空接头上，避免反接）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IMG_20170317_142448_AO_HD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6875" y="1839595"/>
            <a:ext cx="5775325" cy="43313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程序下载</a:t>
            </a:r>
            <a:r>
              <a:rPr lang="en-US" altLang="zh-CN"/>
              <a:t>-4.1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9260" y="1135380"/>
            <a:ext cx="5667375" cy="1537335"/>
          </a:xfrm>
        </p:spPr>
        <p:txBody>
          <a:bodyPr/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1.</a:t>
            </a:r>
            <a:r>
              <a:rPr lang="zh-CN" altLang="en-US" sz="1800">
                <a:latin typeface="+mn-ea"/>
                <a:ea typeface="+mn-ea"/>
                <a:sym typeface="+mn-ea"/>
              </a:rPr>
              <a:t>安装并启动</a:t>
            </a:r>
            <a:r>
              <a:rPr lang="en-US" altLang="zh-CN" sz="1800">
                <a:latin typeface="+mn-ea"/>
                <a:ea typeface="+mn-ea"/>
                <a:sym typeface="+mn-ea"/>
              </a:rPr>
              <a:t>Arduino IDE</a:t>
            </a:r>
            <a:r>
              <a:rPr lang="zh-CN" altLang="en-US" sz="1800">
                <a:latin typeface="+mn-ea"/>
                <a:ea typeface="+mn-ea"/>
                <a:sym typeface="+mn-ea"/>
              </a:rPr>
              <a:t>，并用其打开</a:t>
            </a:r>
            <a:r>
              <a:rPr lang="en-US" altLang="zh-CN" sz="1800">
                <a:latin typeface="+mn-ea"/>
                <a:ea typeface="+mn-ea"/>
                <a:sym typeface="+mn-ea"/>
              </a:rPr>
              <a:t>MExo</a:t>
            </a:r>
            <a:r>
              <a:rPr lang="zh-CN" altLang="en-US" sz="1800">
                <a:latin typeface="+mn-ea"/>
                <a:ea typeface="+mn-ea"/>
                <a:sym typeface="+mn-ea"/>
              </a:rPr>
              <a:t>文件夹中的</a:t>
            </a:r>
            <a:r>
              <a:rPr lang="en-US" altLang="zh-CN" sz="1800">
                <a:latin typeface="+mn-ea"/>
                <a:ea typeface="+mn-ea"/>
                <a:sym typeface="+mn-ea"/>
              </a:rPr>
              <a:t>MExo.ino</a:t>
            </a:r>
            <a:r>
              <a:rPr lang="zh-CN" altLang="en-US" sz="1800">
                <a:latin typeface="+mn-ea"/>
                <a:ea typeface="+mn-ea"/>
                <a:sym typeface="+mn-ea"/>
              </a:rPr>
              <a:t>文件。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200140" y="95440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6532245" y="1135380"/>
            <a:ext cx="5299710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2.</a:t>
            </a:r>
            <a:r>
              <a:rPr lang="zh-CN" altLang="en-US" sz="1800">
                <a:latin typeface="+mn-ea"/>
                <a:ea typeface="+mn-ea"/>
                <a:sym typeface="+mn-ea"/>
              </a:rPr>
              <a:t>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USB</a:t>
            </a:r>
            <a:r>
              <a:rPr lang="zh-CN" altLang="en-US" sz="1800">
                <a:latin typeface="+mn-ea"/>
                <a:ea typeface="+mn-ea"/>
                <a:sym typeface="+mn-ea"/>
              </a:rPr>
              <a:t>线连接战甲与电脑，并选择</a:t>
            </a:r>
            <a:r>
              <a:rPr lang="en-US" altLang="zh-CN" sz="1800">
                <a:latin typeface="+mn-ea"/>
                <a:ea typeface="+mn-ea"/>
                <a:sym typeface="+mn-ea"/>
              </a:rPr>
              <a:t>Mega 2560</a:t>
            </a:r>
            <a:r>
              <a:rPr lang="zh-CN" altLang="en-US" sz="1800">
                <a:latin typeface="+mn-ea"/>
                <a:ea typeface="+mn-ea"/>
                <a:sym typeface="+mn-ea"/>
              </a:rPr>
              <a:t>作为开发板和处理器。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340" y="1829435"/>
            <a:ext cx="3640455" cy="42030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21434" t="30866" r="31239" b="10034"/>
          <a:stretch>
            <a:fillRect/>
          </a:stretch>
        </p:blipFill>
        <p:spPr>
          <a:xfrm>
            <a:off x="6718300" y="1802130"/>
            <a:ext cx="5113655" cy="4257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背景与简介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313" y="1125537"/>
            <a:ext cx="10973117" cy="4895851"/>
          </a:xfrm>
        </p:spPr>
        <p:txBody>
          <a:bodyPr/>
          <a:p>
            <a:r>
              <a:rPr lang="zh-CN" altLang="en-US" sz="1800">
                <a:sym typeface="+mn-ea"/>
              </a:rPr>
              <a:t>创客侠战甲作为一款外骨骼机器人，可以帮助用户轻松地控制人形机器人或虚拟人物，是一种新型穿戴式人机交互解决方案。通过在盔甲上融合运动传感器和角度传感器，可实现高精度的动作捕捉。</a:t>
            </a:r>
            <a:endParaRPr lang="zh-CN" altLang="en-US" sz="1800">
              <a:sym typeface="+mn-ea"/>
            </a:endParaRPr>
          </a:p>
          <a:p>
            <a:r>
              <a:rPr lang="zh-CN" altLang="en-US" sz="1800">
                <a:sym typeface="+mn-ea"/>
              </a:rPr>
              <a:t>应用领域：</a:t>
            </a:r>
            <a:endParaRPr lang="zh-CN" altLang="en-US" sz="1800">
              <a:sym typeface="+mn-ea"/>
            </a:endParaRPr>
          </a:p>
          <a:p>
            <a:pPr lvl="1"/>
            <a:r>
              <a:rPr lang="zh-CN" altLang="en-US" sz="1800">
                <a:sym typeface="+mn-ea"/>
              </a:rPr>
              <a:t>格斗机器人控制、工业机器臂示教、</a:t>
            </a:r>
            <a:r>
              <a:rPr lang="en-US" altLang="zh-CN" sz="1800">
                <a:sym typeface="+mn-ea"/>
              </a:rPr>
              <a:t>VR</a:t>
            </a:r>
            <a:r>
              <a:rPr lang="zh-CN" altLang="en-US" sz="1800">
                <a:sym typeface="+mn-ea"/>
              </a:rPr>
              <a:t>游戏互动等</a:t>
            </a:r>
            <a:endParaRPr lang="zh-CN" altLang="en-US" sz="1800">
              <a:sym typeface="+mn-ea"/>
            </a:endParaRPr>
          </a:p>
          <a:p>
            <a:endParaRPr lang="zh-CN" altLang="en-US" sz="1800">
              <a:sym typeface="+mn-ea"/>
            </a:endParaRPr>
          </a:p>
          <a:p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8730" y="2816225"/>
            <a:ext cx="4574540" cy="332168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程序下载</a:t>
            </a:r>
            <a:r>
              <a:rPr lang="en-US" altLang="zh-CN"/>
              <a:t>-4.2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9260" y="1135380"/>
            <a:ext cx="5667375" cy="1537335"/>
          </a:xfrm>
        </p:spPr>
        <p:txBody>
          <a:bodyPr/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3.</a:t>
            </a:r>
            <a:r>
              <a:rPr lang="zh-CN" sz="1800">
                <a:latin typeface="+mn-ea"/>
                <a:ea typeface="+mn-ea"/>
                <a:sym typeface="+mn-ea"/>
              </a:rPr>
              <a:t>确认串口选择是否正确</a:t>
            </a:r>
            <a:r>
              <a:rPr lang="zh-CN" altLang="en-US" sz="1800">
                <a:latin typeface="+mn-ea"/>
                <a:ea typeface="+mn-ea"/>
                <a:sym typeface="+mn-ea"/>
              </a:rPr>
              <a:t>。（查看方法：我的电脑</a:t>
            </a:r>
            <a:r>
              <a:rPr lang="en-US" altLang="zh-CN" sz="1800">
                <a:latin typeface="+mn-ea"/>
                <a:ea typeface="+mn-ea"/>
                <a:sym typeface="+mn-ea"/>
              </a:rPr>
              <a:t>-</a:t>
            </a:r>
            <a:r>
              <a:rPr lang="zh-CN" altLang="en-US" sz="1800">
                <a:latin typeface="+mn-ea"/>
                <a:ea typeface="+mn-ea"/>
                <a:sym typeface="+mn-ea"/>
              </a:rPr>
              <a:t>｛右键｝</a:t>
            </a:r>
            <a:r>
              <a:rPr lang="en-US" altLang="zh-CN" sz="1800">
                <a:latin typeface="+mn-ea"/>
                <a:ea typeface="+mn-ea"/>
                <a:sym typeface="+mn-ea"/>
              </a:rPr>
              <a:t>-</a:t>
            </a:r>
            <a:r>
              <a:rPr lang="zh-CN" altLang="en-US" sz="1800">
                <a:latin typeface="+mn-ea"/>
                <a:ea typeface="+mn-ea"/>
                <a:sym typeface="+mn-ea"/>
              </a:rPr>
              <a:t>管理</a:t>
            </a:r>
            <a:r>
              <a:rPr lang="en-US" altLang="zh-CN" sz="1800">
                <a:latin typeface="+mn-ea"/>
                <a:ea typeface="+mn-ea"/>
                <a:sym typeface="+mn-ea"/>
              </a:rPr>
              <a:t>-</a:t>
            </a:r>
            <a:r>
              <a:rPr lang="zh-CN" altLang="en-US" sz="1800">
                <a:latin typeface="+mn-ea"/>
                <a:ea typeface="+mn-ea"/>
                <a:sym typeface="+mn-ea"/>
              </a:rPr>
              <a:t>设备管理器</a:t>
            </a:r>
            <a:r>
              <a:rPr lang="en-US" altLang="zh-CN" sz="1800">
                <a:latin typeface="+mn-ea"/>
                <a:ea typeface="+mn-ea"/>
                <a:sym typeface="+mn-ea"/>
              </a:rPr>
              <a:t>-</a:t>
            </a:r>
            <a:r>
              <a:rPr lang="zh-CN" altLang="en-US" sz="1800">
                <a:latin typeface="+mn-ea"/>
                <a:ea typeface="+mn-ea"/>
                <a:sym typeface="+mn-ea"/>
              </a:rPr>
              <a:t>串行设备</a:t>
            </a:r>
            <a:r>
              <a:rPr lang="zh-CN" altLang="en-US" sz="1800">
                <a:latin typeface="+mn-ea"/>
                <a:ea typeface="+mn-ea"/>
                <a:sym typeface="+mn-ea"/>
              </a:rPr>
              <a:t>）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200140" y="95440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6532245" y="1135380"/>
            <a:ext cx="5299710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4.</a:t>
            </a:r>
            <a:r>
              <a:rPr lang="zh-CN" sz="1800">
                <a:latin typeface="+mn-ea"/>
                <a:ea typeface="+mn-ea"/>
                <a:sym typeface="+mn-ea"/>
              </a:rPr>
              <a:t>单击左上角</a:t>
            </a:r>
            <a:r>
              <a:rPr lang="en-US" altLang="zh-CN" sz="1800">
                <a:latin typeface="+mn-ea"/>
                <a:ea typeface="+mn-ea"/>
                <a:sym typeface="+mn-ea"/>
              </a:rPr>
              <a:t>“</a:t>
            </a:r>
            <a:r>
              <a:rPr lang="zh-CN" altLang="en-US" sz="1800">
                <a:latin typeface="+mn-ea"/>
                <a:ea typeface="+mn-ea"/>
                <a:sym typeface="+mn-ea"/>
              </a:rPr>
              <a:t>上传</a:t>
            </a:r>
            <a:r>
              <a:rPr lang="en-US" altLang="zh-CN" sz="1800">
                <a:latin typeface="+mn-ea"/>
                <a:ea typeface="+mn-ea"/>
                <a:sym typeface="+mn-ea"/>
              </a:rPr>
              <a:t>”</a:t>
            </a:r>
            <a:r>
              <a:rPr lang="zh-CN" altLang="en-US" sz="1800">
                <a:latin typeface="+mn-ea"/>
                <a:ea typeface="+mn-ea"/>
                <a:sym typeface="+mn-ea"/>
              </a:rPr>
              <a:t>按钮，稍等片刻将提示</a:t>
            </a:r>
            <a:r>
              <a:rPr lang="en-US" altLang="zh-CN" sz="1800">
                <a:latin typeface="+mn-ea"/>
                <a:ea typeface="+mn-ea"/>
                <a:sym typeface="+mn-ea"/>
              </a:rPr>
              <a:t>“</a:t>
            </a:r>
            <a:r>
              <a:rPr lang="zh-CN" altLang="en-US" sz="1800">
                <a:latin typeface="+mn-ea"/>
                <a:ea typeface="+mn-ea"/>
                <a:sym typeface="+mn-ea"/>
              </a:rPr>
              <a:t>上传成功</a:t>
            </a:r>
            <a:r>
              <a:rPr lang="en-US" altLang="zh-CN" sz="1800">
                <a:latin typeface="+mn-ea"/>
                <a:ea typeface="+mn-ea"/>
                <a:sym typeface="+mn-ea"/>
              </a:rPr>
              <a:t>”</a:t>
            </a:r>
            <a:r>
              <a:rPr lang="zh-CN" altLang="en-US" sz="1800">
                <a:latin typeface="+mn-ea"/>
                <a:ea typeface="+mn-ea"/>
                <a:sym typeface="+mn-ea"/>
              </a:rPr>
              <a:t>。之后便可从电脑上拔下</a:t>
            </a:r>
            <a:r>
              <a:rPr lang="en-US" altLang="zh-CN" sz="1800">
                <a:latin typeface="+mn-ea"/>
                <a:ea typeface="+mn-ea"/>
                <a:sym typeface="+mn-ea"/>
              </a:rPr>
              <a:t>USB</a:t>
            </a:r>
            <a:r>
              <a:rPr lang="zh-CN" altLang="en-US" sz="1800">
                <a:latin typeface="+mn-ea"/>
                <a:ea typeface="+mn-ea"/>
                <a:sym typeface="+mn-ea"/>
              </a:rPr>
              <a:t>线。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1870" y="1867535"/>
            <a:ext cx="3696970" cy="4267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70" y="1867535"/>
            <a:ext cx="3719195" cy="42938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机器人联机</a:t>
            </a:r>
            <a:r>
              <a:rPr lang="en-US" altLang="zh-CN"/>
              <a:t>-5.1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420" y="1135380"/>
            <a:ext cx="5128895" cy="1537335"/>
          </a:xfrm>
        </p:spPr>
        <p:txBody>
          <a:bodyPr/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1.</a:t>
            </a:r>
            <a:r>
              <a:rPr lang="zh-CN" sz="1800">
                <a:latin typeface="+mn-ea"/>
                <a:ea typeface="+mn-ea"/>
                <a:sym typeface="+mn-ea"/>
              </a:rPr>
              <a:t>将</a:t>
            </a:r>
            <a:r>
              <a:rPr lang="en-US" altLang="zh-CN" sz="1800">
                <a:latin typeface="+mn-ea"/>
                <a:ea typeface="+mn-ea"/>
                <a:sym typeface="+mn-ea"/>
              </a:rPr>
              <a:t>USB</a:t>
            </a:r>
            <a:r>
              <a:rPr lang="zh-CN" altLang="en-US" sz="1800">
                <a:latin typeface="+mn-ea"/>
                <a:ea typeface="+mn-ea"/>
                <a:sym typeface="+mn-ea"/>
              </a:rPr>
              <a:t>线插入移动电源，稍等片刻，观察主机盒左侧蓝牙模块的指示灯是否进入快闪模式。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6200140" y="95440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6532245" y="1135380"/>
            <a:ext cx="5299710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2.</a:t>
            </a:r>
            <a:r>
              <a:rPr lang="zh-CN" altLang="en-US" sz="1800">
                <a:latin typeface="+mn-ea"/>
                <a:ea typeface="+mn-ea"/>
                <a:sym typeface="+mn-ea"/>
              </a:rPr>
              <a:t>打开</a:t>
            </a:r>
            <a:r>
              <a:rPr lang="en-US" altLang="zh-CN" sz="1800">
                <a:latin typeface="+mn-ea"/>
                <a:ea typeface="+mn-ea"/>
                <a:sym typeface="+mn-ea"/>
              </a:rPr>
              <a:t>Alpha</a:t>
            </a:r>
            <a:r>
              <a:rPr lang="zh-CN" altLang="en-US" sz="1800">
                <a:latin typeface="+mn-ea"/>
                <a:ea typeface="+mn-ea"/>
                <a:sym typeface="+mn-ea"/>
              </a:rPr>
              <a:t>机器人背部的电源开关，等机器人站直且两条手臂水平展开后，长按主机盒蓝牙模块的配对按钮约</a:t>
            </a:r>
            <a:r>
              <a:rPr lang="en-US" altLang="zh-CN" sz="1800">
                <a:latin typeface="+mn-ea"/>
                <a:ea typeface="+mn-ea"/>
                <a:sym typeface="+mn-ea"/>
              </a:rPr>
              <a:t>5</a:t>
            </a:r>
            <a:r>
              <a:rPr lang="zh-CN" altLang="en-US" sz="1800">
                <a:latin typeface="+mn-ea"/>
                <a:ea typeface="+mn-ea"/>
                <a:sym typeface="+mn-ea"/>
              </a:rPr>
              <a:t>秒。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730" y="2057400"/>
            <a:ext cx="3268980" cy="3822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520" y="2056765"/>
            <a:ext cx="3119120" cy="38233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机器人联机</a:t>
            </a:r>
            <a:r>
              <a:rPr lang="en-US" altLang="zh-CN"/>
              <a:t>-5.2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5455" y="1135380"/>
            <a:ext cx="5019675" cy="1537335"/>
          </a:xfrm>
        </p:spPr>
        <p:txBody>
          <a:bodyPr/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3.</a:t>
            </a:r>
            <a:r>
              <a:rPr lang="zh-CN" sz="1800">
                <a:latin typeface="+mn-ea"/>
                <a:ea typeface="+mn-ea"/>
                <a:sym typeface="+mn-ea"/>
              </a:rPr>
              <a:t>若</a:t>
            </a:r>
            <a:r>
              <a:rPr lang="zh-CN" altLang="en-US" sz="1800">
                <a:latin typeface="+mn-ea"/>
                <a:ea typeface="+mn-ea"/>
                <a:sym typeface="+mn-ea"/>
              </a:rPr>
              <a:t>蓝牙模块的指示灯进入慢闪模式，则战甲与</a:t>
            </a:r>
            <a:r>
              <a:rPr lang="en-US" altLang="zh-CN" sz="1800">
                <a:latin typeface="+mn-ea"/>
                <a:ea typeface="+mn-ea"/>
                <a:sym typeface="+mn-ea"/>
              </a:rPr>
              <a:t>Alpha</a:t>
            </a:r>
            <a:r>
              <a:rPr lang="zh-CN" altLang="en-US" sz="1800">
                <a:latin typeface="+mn-ea"/>
                <a:ea typeface="+mn-ea"/>
                <a:sym typeface="+mn-ea"/>
              </a:rPr>
              <a:t>机器人配对成功。否则重启战甲和机器人，并重复第一和第二步操作。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5938520" y="95440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内容占位符 2"/>
          <p:cNvSpPr>
            <a:spLocks noGrp="1"/>
          </p:cNvSpPr>
          <p:nvPr/>
        </p:nvSpPr>
        <p:spPr>
          <a:xfrm>
            <a:off x="6279515" y="1135380"/>
            <a:ext cx="5552440" cy="2189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4.</a:t>
            </a:r>
            <a:r>
              <a:rPr lang="zh-CN" altLang="en-US" sz="1800">
                <a:latin typeface="+mn-ea"/>
                <a:ea typeface="+mn-ea"/>
                <a:sym typeface="+mn-ea"/>
              </a:rPr>
              <a:t>当按钮</a:t>
            </a:r>
            <a:r>
              <a:rPr lang="en-US" altLang="zh-CN" sz="1800">
                <a:latin typeface="+mn-ea"/>
                <a:ea typeface="+mn-ea"/>
                <a:sym typeface="+mn-ea"/>
              </a:rPr>
              <a:t>“Z”</a:t>
            </a:r>
            <a:r>
              <a:rPr lang="zh-CN" altLang="en-US" sz="1800">
                <a:latin typeface="+mn-ea"/>
                <a:ea typeface="+mn-ea"/>
                <a:sym typeface="+mn-ea"/>
              </a:rPr>
              <a:t>被按下，则机器人实时模拟战甲的动作。当摇杆被推动，则机器人做出各个摇杆指向的移动动作。当按钮</a:t>
            </a:r>
            <a:r>
              <a:rPr lang="en-US" altLang="zh-CN" sz="1800">
                <a:latin typeface="+mn-ea"/>
                <a:ea typeface="+mn-ea"/>
                <a:sym typeface="+mn-ea"/>
              </a:rPr>
              <a:t>“C”</a:t>
            </a:r>
            <a:r>
              <a:rPr lang="zh-CN" altLang="en-US" sz="1800">
                <a:latin typeface="+mn-ea"/>
                <a:ea typeface="+mn-ea"/>
                <a:sym typeface="+mn-ea"/>
              </a:rPr>
              <a:t>被按下，且摇杆被推动，则机器人做出特殊动作。当</a:t>
            </a:r>
            <a:r>
              <a:rPr lang="zh-CN" altLang="en-US" sz="1800">
                <a:latin typeface="+mn-ea"/>
                <a:ea typeface="+mn-ea"/>
                <a:sym typeface="+mn-ea"/>
              </a:rPr>
              <a:t>按钮</a:t>
            </a:r>
            <a:r>
              <a:rPr lang="en-US" altLang="zh-CN" sz="1800">
                <a:latin typeface="+mn-ea"/>
                <a:ea typeface="+mn-ea"/>
                <a:sym typeface="+mn-ea"/>
              </a:rPr>
              <a:t>“Z”</a:t>
            </a:r>
            <a:r>
              <a:rPr lang="zh-CN" altLang="en-US" sz="1800">
                <a:latin typeface="+mn-ea"/>
                <a:ea typeface="+mn-ea"/>
                <a:sym typeface="+mn-ea"/>
              </a:rPr>
              <a:t>和按钮</a:t>
            </a:r>
            <a:r>
              <a:rPr lang="en-US" altLang="zh-CN" sz="1800">
                <a:latin typeface="+mn-ea"/>
                <a:ea typeface="+mn-ea"/>
                <a:sym typeface="+mn-ea"/>
              </a:rPr>
              <a:t>“C”</a:t>
            </a:r>
            <a:r>
              <a:rPr lang="zh-CN" altLang="en-US" sz="1800">
                <a:latin typeface="+mn-ea"/>
                <a:ea typeface="+mn-ea"/>
                <a:sym typeface="+mn-ea"/>
              </a:rPr>
              <a:t>同时被按下，则机器人回到初始位置（站直且双手展平）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120" y="2175510"/>
            <a:ext cx="3268980" cy="3822700"/>
          </a:xfrm>
          <a:prstGeom prst="rect">
            <a:avLst/>
          </a:prstGeom>
        </p:spPr>
      </p:pic>
      <p:pic>
        <p:nvPicPr>
          <p:cNvPr id="4" name="图片 3" descr="IMG_20170315_124248_AO_HDR"/>
          <p:cNvPicPr>
            <a:picLocks noChangeAspect="1"/>
          </p:cNvPicPr>
          <p:nvPr/>
        </p:nvPicPr>
        <p:blipFill>
          <a:blip r:embed="rId2"/>
          <a:srcRect l="2190" t="32402" r="45720" b="30746"/>
          <a:stretch>
            <a:fillRect/>
          </a:stretch>
        </p:blipFill>
        <p:spPr>
          <a:xfrm rot="2400000">
            <a:off x="7759700" y="3555365"/>
            <a:ext cx="2973070" cy="1577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接线说明</a:t>
            </a:r>
            <a:r>
              <a:rPr lang="en-US" altLang="zh-CN"/>
              <a:t>-</a:t>
            </a:r>
            <a:r>
              <a:rPr lang="zh-CN" altLang="en-US"/>
              <a:t>附录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9135" y="1129030"/>
            <a:ext cx="7194550" cy="4826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BFBF9">
                  <a:alpha val="100000"/>
                </a:srgbClr>
              </a:clrFrom>
              <a:clrTo>
                <a:srgbClr val="FBFBF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8290" y="1219835"/>
            <a:ext cx="4115435" cy="1727200"/>
          </a:xfrm>
          <a:prstGeom prst="rect">
            <a:avLst/>
          </a:prstGeom>
        </p:spPr>
      </p:pic>
      <p:sp>
        <p:nvSpPr>
          <p:cNvPr id="12" name="内容占位符 2"/>
          <p:cNvSpPr>
            <a:spLocks noGrp="1"/>
          </p:cNvSpPr>
          <p:nvPr/>
        </p:nvSpPr>
        <p:spPr>
          <a:xfrm>
            <a:off x="288290" y="3321685"/>
            <a:ext cx="3064510" cy="440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sz="1800">
                <a:latin typeface="+mn-ea"/>
                <a:ea typeface="+mn-ea"/>
                <a:sym typeface="+mn-ea"/>
                <a:hlinkClick r:id="rId3" action="ppaction://hlinksldjump"/>
              </a:rPr>
              <a:t>返回主机盒端子接线说明</a:t>
            </a:r>
            <a:endParaRPr lang="en-US" altLang="zh-CN" sz="1800">
              <a:latin typeface="+mn-ea"/>
              <a:ea typeface="+mn-ea"/>
              <a:sym typeface="+mn-ea"/>
            </a:endParaRPr>
          </a:p>
        </p:txBody>
      </p:sp>
      <p:sp>
        <p:nvSpPr>
          <p:cNvPr id="13" name="内容占位符 2"/>
          <p:cNvSpPr>
            <a:spLocks noGrp="1"/>
          </p:cNvSpPr>
          <p:nvPr/>
        </p:nvSpPr>
        <p:spPr>
          <a:xfrm>
            <a:off x="288290" y="3762375"/>
            <a:ext cx="3282950" cy="440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sz="1800">
                <a:latin typeface="+mn-ea"/>
                <a:ea typeface="+mn-ea"/>
                <a:sym typeface="+mn-ea"/>
                <a:hlinkClick r:id="rId4" action="ppaction://hlinksldjump"/>
              </a:rPr>
              <a:t>返回主机盒扩展板接线说明</a:t>
            </a:r>
            <a:endParaRPr lang="en-US" altLang="zh-CN" sz="1800">
              <a:latin typeface="+mn-ea"/>
              <a:ea typeface="+mn-ea"/>
              <a:sym typeface="+mn-ea"/>
            </a:endParaRPr>
          </a:p>
        </p:txBody>
      </p:sp>
      <p:sp>
        <p:nvSpPr>
          <p:cNvPr id="14" name="内容占位符 2"/>
          <p:cNvSpPr>
            <a:spLocks noGrp="1"/>
          </p:cNvSpPr>
          <p:nvPr/>
        </p:nvSpPr>
        <p:spPr>
          <a:xfrm>
            <a:off x="288290" y="4203065"/>
            <a:ext cx="3282950" cy="440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sz="1800">
                <a:latin typeface="+mn-ea"/>
                <a:ea typeface="+mn-ea"/>
                <a:sym typeface="+mn-ea"/>
                <a:hlinkClick r:id="rId5" action="ppaction://hlinksldjump"/>
              </a:rPr>
              <a:t>返回主机盒蓝牙模块接线说明</a:t>
            </a:r>
            <a:endParaRPr lang="en-US" altLang="zh-CN" sz="1800">
              <a:latin typeface="+mn-ea"/>
              <a:ea typeface="+mn-ea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299085" y="4623435"/>
            <a:ext cx="3282950" cy="4406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zh-CN" sz="1800">
                <a:latin typeface="+mn-ea"/>
                <a:ea typeface="+mn-ea"/>
                <a:sym typeface="+mn-ea"/>
                <a:hlinkClick r:id="rId6" tooltip="" action="ppaction://hlinksldjump"/>
              </a:rPr>
              <a:t>返回传感器盒接线说明</a:t>
            </a:r>
            <a:endParaRPr lang="en-US" altLang="zh-CN" sz="1800">
              <a:latin typeface="+mn-ea"/>
              <a:ea typeface="+mn-ea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系统组成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82065" y="5225415"/>
            <a:ext cx="10563860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Arduino Mega 2560主板*1，Mega扩展板*1，USB线*1，运动传感器*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，角度传感器*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，</a:t>
            </a: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Wii</a:t>
            </a:r>
            <a:r>
              <a:rPr lang="en-US" altLang="zh-CN">
                <a:latin typeface="Arial" panose="020B0604020202020204" pitchFamily="34" charset="0"/>
                <a:ea typeface="黑体" panose="02010609060101010101" pitchFamily="49" charset="-122"/>
              </a:rPr>
              <a:t>Chuck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手持</a:t>
            </a:r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控制器*1，蓝牙模块*1，防护服*1，电线管若干，导线若干，3D打印件若干，</a:t>
            </a: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r>
              <a:rPr lang="zh-CN" altLang="en-US">
                <a:latin typeface="Arial" panose="020B0604020202020204" pitchFamily="34" charset="0"/>
                <a:ea typeface="黑体" panose="02010609060101010101" pitchFamily="49" charset="-122"/>
              </a:rPr>
              <a:t>激光切割件若干，螺纹和扎带紧固件若干，移动电源*1</a:t>
            </a: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9" name="图片 8" descr="MExo-功能图-侧视-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7085" y="908685"/>
            <a:ext cx="2809240" cy="4356100"/>
          </a:xfrm>
          <a:prstGeom prst="rect">
            <a:avLst/>
          </a:prstGeom>
        </p:spPr>
      </p:pic>
      <p:pic>
        <p:nvPicPr>
          <p:cNvPr id="10" name="图片 9" descr="MExo-功能图-后视-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7485" y="852805"/>
            <a:ext cx="3295650" cy="4142740"/>
          </a:xfrm>
          <a:prstGeom prst="rect">
            <a:avLst/>
          </a:prstGeom>
        </p:spPr>
      </p:pic>
      <p:pic>
        <p:nvPicPr>
          <p:cNvPr id="11" name="图片 10" descr="MExo-功能图-正视-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4415" y="852805"/>
            <a:ext cx="3656965" cy="44678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系统原理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6890" y="1406525"/>
            <a:ext cx="5305425" cy="3108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创客侠战甲通过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路运动传感器实现对左右手臂和上身的姿态识别，同时通过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路电位器实现对左右手肘的转角读取。所有数据经过</a:t>
            </a:r>
            <a:r>
              <a:rPr lang="en-US" altLang="zh-CN">
                <a:sym typeface="+mn-ea"/>
              </a:rPr>
              <a:t>Arduino</a:t>
            </a:r>
            <a:r>
              <a:rPr lang="zh-CN" altLang="en-US">
                <a:sym typeface="+mn-ea"/>
              </a:rPr>
              <a:t>处理，从而得到上肢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个</a:t>
            </a:r>
            <a:r>
              <a:rPr lang="zh-CN" altLang="en-US">
                <a:sym typeface="+mn-ea"/>
              </a:rPr>
              <a:t>自由度的动作信息。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右侧的</a:t>
            </a:r>
            <a:r>
              <a:rPr lang="en-US" altLang="zh-CN">
                <a:sym typeface="+mn-ea"/>
              </a:rPr>
              <a:t>WiiChuck</a:t>
            </a:r>
            <a:r>
              <a:rPr lang="zh-CN" altLang="en-US">
                <a:sym typeface="+mn-ea"/>
              </a:rPr>
              <a:t>控制器由</a:t>
            </a:r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个按钮和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个摇杆组成，用以控制机器人的下肢运动并辅助动作识别。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蓝牙模块可以和机器人、手机或计算机通信，用以实时传送动作信息和控制命令。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MExo系统原理图-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27725" y="1220470"/>
            <a:ext cx="5789295" cy="39236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</a:t>
            </a:r>
            <a:r>
              <a:rPr lang="zh-CN" altLang="en-US"/>
              <a:t>大纲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475" y="1109345"/>
            <a:ext cx="10972800" cy="4911725"/>
          </a:xfrm>
        </p:spPr>
        <p:txBody>
          <a:bodyPr/>
          <a:p>
            <a:pPr marL="457200" indent="-457200" algn="l">
              <a:buAutoNum type="arabicPeriod"/>
            </a:pPr>
            <a:r>
              <a:rPr lang="en-US" altLang="zh-CN">
                <a:sym typeface="+mn-ea"/>
              </a:rPr>
              <a:t>主机盒组装</a:t>
            </a:r>
            <a:endParaRPr lang="en-US" altLang="zh-CN">
              <a:sym typeface="+mn-ea"/>
            </a:endParaRPr>
          </a:p>
          <a:p>
            <a:pPr marL="457200" indent="-457200" algn="l">
              <a:buAutoNum type="arabicPeriod"/>
            </a:pPr>
            <a:r>
              <a:rPr lang="zh-CN" altLang="en-US"/>
              <a:t>臂架组装</a:t>
            </a:r>
            <a:endParaRPr lang="zh-CN" altLang="en-US"/>
          </a:p>
          <a:p>
            <a:pPr marL="457200" indent="-457200" algn="l">
              <a:buAutoNum type="arabicPeriod"/>
            </a:pPr>
            <a:r>
              <a:rPr lang="zh-CN" altLang="en-US"/>
              <a:t>传感器组装</a:t>
            </a:r>
            <a:endParaRPr lang="zh-CN" altLang="en-US"/>
          </a:p>
          <a:p>
            <a:pPr marL="457200" indent="-457200" algn="l">
              <a:buAutoNum type="arabicPeriod"/>
            </a:pPr>
            <a:r>
              <a:rPr lang="zh-CN" altLang="en-US"/>
              <a:t>程序下载</a:t>
            </a:r>
            <a:endParaRPr lang="zh-CN" altLang="en-US"/>
          </a:p>
          <a:p>
            <a:pPr marL="457200" indent="-457200" algn="l">
              <a:buAutoNum type="arabicPeriod"/>
            </a:pPr>
            <a:r>
              <a:rPr lang="zh-CN" altLang="en-US"/>
              <a:t>机器人联机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1975" y="1109345"/>
            <a:ext cx="2456180" cy="2084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295" y="1109345"/>
            <a:ext cx="4589780" cy="2073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65" y="3464560"/>
            <a:ext cx="2177415" cy="2616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190" y="3465195"/>
            <a:ext cx="3512820" cy="2616200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0" name="图片 9" descr="Aplah 1s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420" y="3464560"/>
            <a:ext cx="2446655" cy="26168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-主机盒组装-1.1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335" y="1125220"/>
            <a:ext cx="5273040" cy="659130"/>
          </a:xfrm>
        </p:spPr>
        <p:txBody>
          <a:bodyPr/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1. </a:t>
            </a:r>
            <a:r>
              <a:rPr lang="zh-CN" altLang="en-US" sz="1800">
                <a:latin typeface="+mn-ea"/>
                <a:ea typeface="+mn-ea"/>
                <a:sym typeface="+mn-ea"/>
              </a:rPr>
              <a:t>将主机盒的</a:t>
            </a:r>
            <a:r>
              <a:rPr lang="en-US" altLang="zh-CN" sz="1800">
                <a:latin typeface="+mn-ea"/>
                <a:ea typeface="+mn-ea"/>
                <a:sym typeface="+mn-ea"/>
              </a:rPr>
              <a:t>3</a:t>
            </a:r>
            <a:r>
              <a:rPr lang="zh-CN" altLang="en-US" sz="1800">
                <a:latin typeface="+mn-ea"/>
                <a:ea typeface="+mn-ea"/>
                <a:sym typeface="+mn-ea"/>
              </a:rPr>
              <a:t>块面板用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根扎带如图安装在一起（注意各孔的相对位置，其中右侧板的下孔朝右）。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35" y="1962150"/>
            <a:ext cx="2449830" cy="192722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H="1">
            <a:off x="6064885" y="100012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内容占位符 2"/>
          <p:cNvSpPr>
            <a:spLocks noGrp="1"/>
          </p:cNvSpPr>
          <p:nvPr/>
        </p:nvSpPr>
        <p:spPr>
          <a:xfrm>
            <a:off x="6395720" y="1125220"/>
            <a:ext cx="5462270" cy="659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2. </a:t>
            </a:r>
            <a:r>
              <a:rPr lang="zh-CN" altLang="en-US" sz="1800">
                <a:latin typeface="+mn-ea"/>
                <a:ea typeface="+mn-ea"/>
                <a:sym typeface="+mn-ea"/>
              </a:rPr>
              <a:t>将</a:t>
            </a:r>
            <a:r>
              <a:rPr lang="en-US" altLang="zh-CN" sz="1800">
                <a:latin typeface="+mn-ea"/>
                <a:ea typeface="+mn-ea"/>
                <a:sym typeface="+mn-ea"/>
              </a:rPr>
              <a:t>Arduino</a:t>
            </a:r>
            <a:r>
              <a:rPr lang="zh-CN" altLang="en-US" sz="1800">
                <a:latin typeface="+mn-ea"/>
                <a:ea typeface="+mn-ea"/>
                <a:sym typeface="+mn-ea"/>
              </a:rPr>
              <a:t>主板放入开口的防静电袋，并堆叠扩展板（注意检查针脚是否插到位）。再用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4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根扎带一起固定到主板的底座上。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545" y="2329815"/>
            <a:ext cx="2146935" cy="1559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180" y="4110355"/>
            <a:ext cx="2146300" cy="17443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484360" y="1849120"/>
            <a:ext cx="1584960" cy="2494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r="3151"/>
          <a:stretch>
            <a:fillRect/>
          </a:stretch>
        </p:blipFill>
        <p:spPr>
          <a:xfrm>
            <a:off x="9029700" y="4110355"/>
            <a:ext cx="2494915" cy="17449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981200" y="3808095"/>
            <a:ext cx="1975485" cy="24726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rcRect l="32665" t="28241"/>
          <a:stretch>
            <a:fillRect/>
          </a:stretch>
        </p:blipFill>
        <p:spPr>
          <a:xfrm rot="16200000">
            <a:off x="3516630" y="1605280"/>
            <a:ext cx="1927225" cy="2640965"/>
          </a:xfrm>
          <a:prstGeom prst="rect">
            <a:avLst/>
          </a:prstGeom>
        </p:spPr>
      </p:pic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-主机盒组装-</a:t>
            </a:r>
            <a:r>
              <a:rPr lang="en-US" altLang="zh-CN">
                <a:sym typeface="+mn-ea"/>
              </a:rPr>
              <a:t>1.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1470" y="1125220"/>
            <a:ext cx="5502275" cy="659130"/>
          </a:xfrm>
        </p:spPr>
        <p:txBody>
          <a:bodyPr/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3. </a:t>
            </a:r>
            <a:r>
              <a:rPr lang="zh-CN" sz="1800">
                <a:latin typeface="+mn-ea"/>
                <a:ea typeface="+mn-ea"/>
                <a:sym typeface="+mn-ea"/>
              </a:rPr>
              <a:t>准备另</a:t>
            </a:r>
            <a:r>
              <a:rPr lang="en-US" altLang="zh-CN" sz="1800">
                <a:latin typeface="+mn-ea"/>
                <a:ea typeface="+mn-ea"/>
                <a:sym typeface="+mn-ea"/>
              </a:rPr>
              <a:t>1</a:t>
            </a:r>
            <a:r>
              <a:rPr lang="zh-CN" sz="1800">
                <a:latin typeface="+mn-ea"/>
                <a:ea typeface="+mn-ea"/>
                <a:sym typeface="+mn-ea"/>
              </a:rPr>
              <a:t>块</a:t>
            </a:r>
            <a:r>
              <a:rPr lang="en-US" altLang="zh-CN" sz="1800">
                <a:latin typeface="+mn-ea"/>
                <a:ea typeface="+mn-ea"/>
                <a:sym typeface="+mn-ea"/>
              </a:rPr>
              <a:t>4</a:t>
            </a:r>
            <a:r>
              <a:rPr lang="zh-CN" altLang="en-US" sz="1800">
                <a:latin typeface="+mn-ea"/>
                <a:ea typeface="+mn-ea"/>
                <a:sym typeface="+mn-ea"/>
              </a:rPr>
              <a:t>孔面板，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个航空接头母头，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个航空接头公头和</a:t>
            </a:r>
            <a:r>
              <a:rPr lang="en-US" altLang="zh-CN" sz="1800">
                <a:latin typeface="+mn-ea"/>
                <a:ea typeface="+mn-ea"/>
                <a:sym typeface="+mn-ea"/>
              </a:rPr>
              <a:t>12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根杜邦公母线（黑、红、绿、黄、棕、白各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根）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6064885" y="100012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内容占位符 2"/>
          <p:cNvSpPr>
            <a:spLocks noGrp="1"/>
          </p:cNvSpPr>
          <p:nvPr/>
        </p:nvSpPr>
        <p:spPr>
          <a:xfrm>
            <a:off x="6531610" y="1125220"/>
            <a:ext cx="5368290" cy="983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4. </a:t>
            </a:r>
            <a:r>
              <a:rPr lang="zh-CN" sz="1800">
                <a:latin typeface="+mn-ea"/>
                <a:ea typeface="+mn-ea"/>
                <a:sym typeface="+mn-ea"/>
              </a:rPr>
              <a:t>把</a:t>
            </a:r>
            <a:r>
              <a:rPr lang="en-US" altLang="zh-CN" sz="1800">
                <a:latin typeface="+mn-ea"/>
                <a:ea typeface="+mn-ea"/>
                <a:sym typeface="+mn-ea"/>
              </a:rPr>
              <a:t>6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</a:t>
            </a:r>
            <a:r>
              <a:rPr lang="zh-CN" sz="1800">
                <a:latin typeface="+mn-ea"/>
                <a:ea typeface="+mn-ea"/>
                <a:sym typeface="+mn-ea"/>
              </a:rPr>
              <a:t>杜邦线与一组航空接头公头依次焊好，并将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组线束固定在</a:t>
            </a:r>
            <a:r>
              <a:rPr lang="en-US" altLang="zh-CN" sz="1800">
                <a:latin typeface="+mn-ea"/>
                <a:ea typeface="+mn-ea"/>
                <a:sym typeface="+mn-ea"/>
              </a:rPr>
              <a:t>4</a:t>
            </a:r>
            <a:r>
              <a:rPr lang="zh-CN" altLang="en-US" sz="1800">
                <a:latin typeface="+mn-ea"/>
                <a:ea typeface="+mn-ea"/>
                <a:sym typeface="+mn-ea"/>
              </a:rPr>
              <a:t>孔面板的两端。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r>
              <a:rPr lang="zh-CN" sz="1800">
                <a:latin typeface="+mn-ea"/>
                <a:ea typeface="+mn-ea"/>
                <a:sym typeface="+mn-ea"/>
                <a:hlinkClick r:id="rId1" action="ppaction://hlinksldjump"/>
              </a:rPr>
              <a:t>（导线颜色与端口顺序对应表）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35" y="2141855"/>
            <a:ext cx="4828540" cy="14065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0" y="3668395"/>
            <a:ext cx="2460625" cy="22440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t="11954"/>
          <a:stretch>
            <a:fillRect/>
          </a:stretch>
        </p:blipFill>
        <p:spPr>
          <a:xfrm>
            <a:off x="7821295" y="2169795"/>
            <a:ext cx="1244600" cy="16135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140" y="2169795"/>
            <a:ext cx="2515870" cy="39211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3882390"/>
            <a:ext cx="2398395" cy="22085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rcRect l="2292" t="28125" r="68269" b="25071"/>
          <a:stretch>
            <a:fillRect/>
          </a:stretch>
        </p:blipFill>
        <p:spPr>
          <a:xfrm rot="16200000">
            <a:off x="1191260" y="3087370"/>
            <a:ext cx="1112520" cy="227457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-主机盒组装-</a:t>
            </a:r>
            <a:r>
              <a:rPr lang="en-US" altLang="zh-CN">
                <a:sym typeface="+mn-ea"/>
              </a:rPr>
              <a:t>1.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1112520"/>
            <a:ext cx="5502275" cy="659130"/>
          </a:xfrm>
        </p:spPr>
        <p:txBody>
          <a:bodyPr/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5.</a:t>
            </a:r>
            <a:r>
              <a:rPr lang="zh-CN" sz="1800">
                <a:latin typeface="+mn-ea"/>
                <a:ea typeface="+mn-ea"/>
                <a:sym typeface="+mn-ea"/>
              </a:rPr>
              <a:t>将一端的绿、黄线与另一端同色的导线焊到一起。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6064885" y="1000125"/>
            <a:ext cx="22860" cy="4949825"/>
          </a:xfrm>
          <a:prstGeom prst="line">
            <a:avLst/>
          </a:prstGeom>
          <a:ln w="28575"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内容占位符 2"/>
          <p:cNvSpPr>
            <a:spLocks noGrp="1"/>
          </p:cNvSpPr>
          <p:nvPr/>
        </p:nvSpPr>
        <p:spPr>
          <a:xfrm>
            <a:off x="6696710" y="1112520"/>
            <a:ext cx="5368290" cy="659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356870" indent="-285750" algn="l" rtl="0"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 "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72009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135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180" indent="-228600" algn="l" rtl="0" eaLnBrk="1" fontAlgn="base" hangingPunct="1">
              <a:spcBef>
                <a:spcPts val="300"/>
              </a:spcBef>
              <a:spcAft>
                <a:spcPts val="300"/>
              </a:spcAft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00225" indent="-228600" algn="l" defTabSz="913765" rtl="0" eaLnBrk="1" latinLnBrk="0" hangingPunct="1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800">
                <a:latin typeface="+mn-ea"/>
                <a:ea typeface="+mn-ea"/>
                <a:sym typeface="+mn-ea"/>
              </a:rPr>
              <a:t>6.</a:t>
            </a:r>
            <a:r>
              <a:rPr lang="zh-CN" altLang="en-US" sz="1800">
                <a:latin typeface="+mn-ea"/>
                <a:ea typeface="+mn-ea"/>
                <a:sym typeface="+mn-ea"/>
              </a:rPr>
              <a:t>按布线要求连接杜邦线和扩展板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r>
              <a:rPr lang="zh-CN" sz="1800">
                <a:latin typeface="+mn-ea"/>
                <a:ea typeface="+mn-ea"/>
                <a:sym typeface="+mn-ea"/>
                <a:hlinkClick r:id="rId1" action="ppaction://hlinksldjump"/>
              </a:rPr>
              <a:t>（导线颜色与端口顺序对应表）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" y="1960245"/>
            <a:ext cx="5433695" cy="3127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75855" y="1181100"/>
            <a:ext cx="3173095" cy="473138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战甲制作</a:t>
            </a:r>
            <a:r>
              <a:rPr lang="en-US" altLang="zh-CN"/>
              <a:t>-主机盒组装-</a:t>
            </a:r>
            <a:r>
              <a:rPr lang="en-US" altLang="zh-CN">
                <a:sym typeface="+mn-ea"/>
              </a:rPr>
              <a:t>1.</a:t>
            </a:r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215" y="1112520"/>
            <a:ext cx="4191000" cy="659130"/>
          </a:xfrm>
        </p:spPr>
        <p:txBody>
          <a:bodyPr/>
          <a:p>
            <a:pPr marL="0" indent="0" algn="l">
              <a:buNone/>
            </a:pPr>
            <a:r>
              <a:rPr lang="en-US" altLang="zh-CN" sz="1800">
                <a:latin typeface="+mn-ea"/>
                <a:ea typeface="+mn-ea"/>
                <a:sym typeface="+mn-ea"/>
              </a:rPr>
              <a:t>6.</a:t>
            </a:r>
            <a:r>
              <a:rPr lang="zh-CN" altLang="en-US" sz="1800">
                <a:latin typeface="+mn-ea"/>
                <a:ea typeface="+mn-ea"/>
                <a:sym typeface="+mn-ea"/>
              </a:rPr>
              <a:t>按布线要求连接杜邦线、蓝牙模块和扩展板，并固定在另一块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孔板上。最后 用</a:t>
            </a:r>
            <a:r>
              <a:rPr lang="en-US" altLang="zh-CN" sz="1800">
                <a:latin typeface="+mn-ea"/>
                <a:ea typeface="+mn-ea"/>
                <a:sym typeface="+mn-ea"/>
              </a:rPr>
              <a:t>6</a:t>
            </a:r>
            <a:r>
              <a:rPr lang="zh-CN" altLang="en-US" sz="1800">
                <a:latin typeface="+mn-ea"/>
                <a:ea typeface="+mn-ea"/>
                <a:sym typeface="+mn-ea"/>
              </a:rPr>
              <a:t>根扎带把另</a:t>
            </a:r>
            <a:r>
              <a:rPr lang="en-US" altLang="zh-CN" sz="1800">
                <a:latin typeface="+mn-ea"/>
                <a:ea typeface="+mn-ea"/>
                <a:sym typeface="+mn-ea"/>
              </a:rPr>
              <a:t>2</a:t>
            </a:r>
            <a:r>
              <a:rPr lang="zh-CN" altLang="en-US" sz="1800">
                <a:latin typeface="+mn-ea"/>
                <a:ea typeface="+mn-ea"/>
                <a:sym typeface="+mn-ea"/>
              </a:rPr>
              <a:t>块面板与整体固定。</a:t>
            </a:r>
            <a:endParaRPr lang="zh-CN" altLang="en-US" sz="1800">
              <a:latin typeface="+mn-ea"/>
              <a:ea typeface="+mn-ea"/>
              <a:sym typeface="+mn-ea"/>
            </a:endParaRPr>
          </a:p>
          <a:p>
            <a:pPr marL="0" indent="0" algn="l">
              <a:buNone/>
            </a:pPr>
            <a:r>
              <a:rPr lang="zh-CN" sz="1800">
                <a:latin typeface="+mn-ea"/>
                <a:ea typeface="+mn-ea"/>
                <a:sym typeface="+mn-ea"/>
                <a:hlinkClick r:id="rId1" action="ppaction://hlinksldjump"/>
              </a:rPr>
              <a:t>（导线颜色与端口顺序对应表）</a:t>
            </a:r>
            <a:endParaRPr lang="zh-CN" altLang="en-US" sz="1800">
              <a:latin typeface="+mn-ea"/>
              <a:ea typeface="+mn-ea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571240"/>
            <a:ext cx="1913255" cy="24803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790" y="3571240"/>
            <a:ext cx="3970020" cy="24784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790" y="1023620"/>
            <a:ext cx="3970020" cy="23564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6200" y="3571240"/>
            <a:ext cx="2855595" cy="24834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875" y="3571240"/>
            <a:ext cx="2026285" cy="247840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F906490-237C-474C-BA2E-D98840BC1F8F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337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337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a"/>
  <p:tag name="KSO_WM_UNIT_INDEX" val="1"/>
  <p:tag name="KSO_WM_UNIT_ID" val="custom160337_1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37"/>
  <p:tag name="KSO_WM_UNIT_TYPE" val="b"/>
  <p:tag name="KSO_WM_UNIT_INDEX" val="1"/>
  <p:tag name="KSO_WM_UNIT_ID" val="custom160337_1*b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EMPLATE_THUMBS_INDEX" val="1、4、5、9、12、15、20、25、26、28、29"/>
  <p:tag name="KSO_WM_TEMPLATE_CATEGORY" val="custom"/>
  <p:tag name="KSO_WM_TEMPLATE_INDEX" val="160337"/>
  <p:tag name="KSO_WM_TAG_VERSION" val="1.0"/>
  <p:tag name="KSO_WM_SLIDE_ID" val="custom16033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heme/theme1.xml><?xml version="1.0" encoding="utf-8"?>
<a:theme xmlns:a="http://schemas.openxmlformats.org/drawingml/2006/main" name="1_A000120141114A22KWBG">
  <a:themeElements>
    <a:clrScheme name="自定义 132">
      <a:dk1>
        <a:srgbClr val="3D3F41"/>
      </a:dk1>
      <a:lt1>
        <a:srgbClr val="FFFFFF"/>
      </a:lt1>
      <a:dk2>
        <a:srgbClr val="3D3F41"/>
      </a:dk2>
      <a:lt2>
        <a:srgbClr val="EAF5FC"/>
      </a:lt2>
      <a:accent1>
        <a:srgbClr val="04AEDA"/>
      </a:accent1>
      <a:accent2>
        <a:srgbClr val="628EE3"/>
      </a:accent2>
      <a:accent3>
        <a:srgbClr val="2BC3B5"/>
      </a:accent3>
      <a:accent4>
        <a:srgbClr val="92D050"/>
      </a:accent4>
      <a:accent5>
        <a:srgbClr val="CEB9A3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21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2743</Words>
  <Application>WPS 演示</Application>
  <PresentationFormat>宽屏</PresentationFormat>
  <Paragraphs>223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黑体</vt:lpstr>
      <vt:lpstr>Arial Black</vt:lpstr>
      <vt:lpstr>微软雅黑</vt:lpstr>
      <vt:lpstr>Calibri</vt:lpstr>
      <vt:lpstr>幼圆</vt:lpstr>
      <vt:lpstr>1_A000120141114A22KWBG</vt:lpstr>
      <vt:lpstr>创客侠战甲-制作手册</vt:lpstr>
      <vt:lpstr>背景与简介</vt:lpstr>
      <vt:lpstr>系统组成</vt:lpstr>
      <vt:lpstr>系统原理</vt:lpstr>
      <vt:lpstr>战甲制作-大纲</vt:lpstr>
      <vt:lpstr>战甲制作-主机盒组装-1.1</vt:lpstr>
      <vt:lpstr>战甲制作-主机盒组装-1.2</vt:lpstr>
      <vt:lpstr>战甲制作-主机盒组装-1.3</vt:lpstr>
      <vt:lpstr>战甲制作-主机盒组装-1.4</vt:lpstr>
      <vt:lpstr>战甲制作-主机盒组装-1.5</vt:lpstr>
      <vt:lpstr>战甲制作-臂架组装-1.1</vt:lpstr>
      <vt:lpstr>战甲制作-臂架组装-1.2</vt:lpstr>
      <vt:lpstr>战甲制作-臂架组装-1.3</vt:lpstr>
      <vt:lpstr>战甲制作-臂架组装-1.3</vt:lpstr>
      <vt:lpstr>战甲制作-臂架组装（右）-1.4</vt:lpstr>
      <vt:lpstr>战甲制作-臂架组装-2.5</vt:lpstr>
      <vt:lpstr>战甲制作-传感器组装-3.1</vt:lpstr>
      <vt:lpstr>战甲制作-传感器组装-3.2</vt:lpstr>
      <vt:lpstr>战甲制作-臂架组装-2.5</vt:lpstr>
      <vt:lpstr>战甲制作-程序下载-4.1</vt:lpstr>
      <vt:lpstr>战甲制作-程序下载-4.2</vt:lpstr>
      <vt:lpstr>战甲制作-机器人联机-5.1</vt:lpstr>
      <vt:lpstr>战甲制作-接线说明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pc</cp:lastModifiedBy>
  <cp:revision>270</cp:revision>
  <dcterms:created xsi:type="dcterms:W3CDTF">2015-05-05T08:02:00Z</dcterms:created>
  <dcterms:modified xsi:type="dcterms:W3CDTF">2017-04-04T17:37:33Z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